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5" r:id="rId1"/>
  </p:sldMasterIdLst>
  <p:notesMasterIdLst>
    <p:notesMasterId r:id="rId19"/>
  </p:notesMasterIdLst>
  <p:sldIdLst>
    <p:sldId id="256" r:id="rId2"/>
    <p:sldId id="277" r:id="rId3"/>
    <p:sldId id="258" r:id="rId4"/>
    <p:sldId id="268" r:id="rId5"/>
    <p:sldId id="274" r:id="rId6"/>
    <p:sldId id="257" r:id="rId7"/>
    <p:sldId id="275" r:id="rId8"/>
    <p:sldId id="276" r:id="rId9"/>
    <p:sldId id="269" r:id="rId10"/>
    <p:sldId id="270" r:id="rId11"/>
    <p:sldId id="271" r:id="rId12"/>
    <p:sldId id="260" r:id="rId13"/>
    <p:sldId id="272" r:id="rId14"/>
    <p:sldId id="273" r:id="rId15"/>
    <p:sldId id="267" r:id="rId16"/>
    <p:sldId id="278" r:id="rId17"/>
    <p:sldId id="279"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
      <p:font typeface="Trebuchet MS" panose="020B0603020202020204" pitchFamily="34" charset="0"/>
      <p:regular r:id="rId28"/>
      <p:bold r:id="rId29"/>
      <p:italic r:id="rId30"/>
      <p:boldItalic r:id="rId31"/>
    </p:embeddedFont>
    <p:embeddedFont>
      <p:font typeface="Wingdings 3" panose="05040102010807070707" pitchFamily="18" charset="2"/>
      <p:regular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3" roundtripDataSignature="AMtx7mj201OE0Cjq8pZ1mQGRWA+oovM4H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3A0268-078F-454F-B9C6-EC14B0C3885C}">
  <a:tblStyle styleId="{023A0268-078F-454F-B9C6-EC14B0C3885C}" styleName="Table_0">
    <a:wholeTbl>
      <a:tcTxStyle b="off" i="off">
        <a:font>
          <a:latin typeface="Trebuchet MS"/>
          <a:ea typeface="Trebuchet MS"/>
          <a:cs typeface="Trebuchet MS"/>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F1FA"/>
          </a:solidFill>
        </a:fill>
      </a:tcStyle>
    </a:wholeTbl>
    <a:band1H>
      <a:tcTxStyle b="off" i="off"/>
      <a:tcStyle>
        <a:tcBdr/>
        <a:fill>
          <a:solidFill>
            <a:srgbClr val="CBE2F5"/>
          </a:solidFill>
        </a:fill>
      </a:tcStyle>
    </a:band1H>
    <a:band2H>
      <a:tcTxStyle b="off" i="off"/>
      <a:tcStyle>
        <a:tcBdr/>
      </a:tcStyle>
    </a:band2H>
    <a:band1V>
      <a:tcTxStyle b="off" i="off"/>
      <a:tcStyle>
        <a:tcBdr/>
        <a:fill>
          <a:solidFill>
            <a:srgbClr val="CBE2F5"/>
          </a:solidFill>
        </a:fill>
      </a:tcStyle>
    </a:band1V>
    <a:band2V>
      <a:tcTxStyle b="off" i="off"/>
      <a:tcStyle>
        <a:tcBdr/>
      </a:tcStyle>
    </a:band2V>
    <a:lastCol>
      <a:tcTxStyle b="on" i="off">
        <a:font>
          <a:latin typeface="Trebuchet MS"/>
          <a:ea typeface="Trebuchet MS"/>
          <a:cs typeface="Trebuchet MS"/>
        </a:font>
        <a:schemeClr val="lt1"/>
      </a:tcTxStyle>
      <a:tcStyle>
        <a:tcBdr/>
        <a:fill>
          <a:solidFill>
            <a:schemeClr val="accent1"/>
          </a:solidFill>
        </a:fill>
      </a:tcStyle>
    </a:lastCol>
    <a:firstCol>
      <a:tcTxStyle b="on" i="off">
        <a:font>
          <a:latin typeface="Trebuchet MS"/>
          <a:ea typeface="Trebuchet MS"/>
          <a:cs typeface="Trebuchet MS"/>
        </a:font>
        <a:schemeClr val="lt1"/>
      </a:tcTxStyle>
      <a:tcStyle>
        <a:tcBdr/>
        <a:fill>
          <a:solidFill>
            <a:schemeClr val="accent1"/>
          </a:solidFill>
        </a:fill>
      </a:tcStyle>
    </a:firstCol>
    <a:lastRow>
      <a:tcTxStyle b="on" i="off">
        <a:font>
          <a:latin typeface="Trebuchet MS"/>
          <a:ea typeface="Trebuchet MS"/>
          <a:cs typeface="Trebuchet MS"/>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Trebuchet MS"/>
          <a:ea typeface="Trebuchet MS"/>
          <a:cs typeface="Trebuchet MS"/>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275" autoAdjust="0"/>
  </p:normalViewPr>
  <p:slideViewPr>
    <p:cSldViewPr snapToGrid="0">
      <p:cViewPr>
        <p:scale>
          <a:sx n="84" d="100"/>
          <a:sy n="84" d="100"/>
        </p:scale>
        <p:origin x="186" y="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T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41" name="Google Shape;14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AU" dirty="0"/>
              <a:t>Int</a:t>
            </a:r>
            <a:r>
              <a:rPr lang="en-US" b="0" i="0" dirty="0" err="1">
                <a:solidFill>
                  <a:srgbClr val="1D1C1D"/>
                </a:solidFill>
                <a:effectLst/>
                <a:latin typeface="Slack-Lato"/>
              </a:rPr>
              <a:t>erests</a:t>
            </a:r>
            <a:r>
              <a:rPr lang="en-US" b="0" i="0" dirty="0">
                <a:solidFill>
                  <a:srgbClr val="1D1C1D"/>
                </a:solidFill>
                <a:effectLst/>
                <a:latin typeface="Slack-Lato"/>
              </a:rPr>
              <a:t> are highly important for your Facebook ad campaigns for a few reasons. They allow you to target people that are specifically interested in a certain subject related to your product. For example, you could target people interested in your competitors or specific publications covering your target market. The possibilities are endless, but it’s important that you test different interest groups and see what responds best.</a:t>
            </a:r>
            <a:endParaRPr dirty="0"/>
          </a:p>
        </p:txBody>
      </p:sp>
      <p:sp>
        <p:nvSpPr>
          <p:cNvPr id="154" name="Google Shape;15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7" name="Google Shape;14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47" name="Google Shape;14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75692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Shane will now take us step by step through this model</a:t>
            </a:r>
            <a:endParaRPr lang="en-AU" dirty="0"/>
          </a:p>
        </p:txBody>
      </p:sp>
    </p:spTree>
    <p:extLst>
      <p:ext uri="{BB962C8B-B14F-4D97-AF65-F5344CB8AC3E}">
        <p14:creationId xmlns:p14="http://schemas.microsoft.com/office/powerpoint/2010/main" val="87271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7" name="Google Shape;16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8" name="Google Shape;218;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endParaRPr lang="en-AU"/>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AU"/>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18437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AU"/>
          </a:p>
        </p:txBody>
      </p:sp>
      <p:sp>
        <p:nvSpPr>
          <p:cNvPr id="6" name="Footer Placeholder 5"/>
          <p:cNvSpPr>
            <a:spLocks noGrp="1"/>
          </p:cNvSpPr>
          <p:nvPr>
            <p:ph type="ftr" sz="quarter" idx="11"/>
          </p:nvPr>
        </p:nvSpPr>
        <p:spPr/>
        <p:txBody>
          <a:bodyPr/>
          <a:lstStyle/>
          <a:p>
            <a:endParaRPr lang="en-AU"/>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4511142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71377330"/>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62578668"/>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1994192"/>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932014"/>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776756224"/>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799203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34305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67810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26724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11524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9099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75232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AU"/>
          </a:p>
        </p:txBody>
      </p:sp>
      <p:sp>
        <p:nvSpPr>
          <p:cNvPr id="3" name="Footer Placeholder 2"/>
          <p:cNvSpPr>
            <a:spLocks noGrp="1"/>
          </p:cNvSpPr>
          <p:nvPr>
            <p:ph type="ftr" sz="quarter" idx="11"/>
          </p:nvPr>
        </p:nvSpPr>
        <p:spPr/>
        <p:txBody>
          <a:bodyPr/>
          <a:lstStyle/>
          <a:p>
            <a:endParaRPr lang="en-AU"/>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35800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AU"/>
          </a:p>
        </p:txBody>
      </p:sp>
      <p:sp>
        <p:nvSpPr>
          <p:cNvPr id="6" name="Footer Placeholder 5"/>
          <p:cNvSpPr>
            <a:spLocks noGrp="1"/>
          </p:cNvSpPr>
          <p:nvPr>
            <p:ph type="ftr" sz="quarter" idx="11"/>
          </p:nvPr>
        </p:nvSpPr>
        <p:spPr/>
        <p:txBody>
          <a:bodyPr/>
          <a:lstStyle/>
          <a:p>
            <a:endParaRPr lang="en-AU"/>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211965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AU"/>
          </a:p>
        </p:txBody>
      </p:sp>
      <p:sp>
        <p:nvSpPr>
          <p:cNvPr id="6" name="Footer Placeholder 5"/>
          <p:cNvSpPr>
            <a:spLocks noGrp="1"/>
          </p:cNvSpPr>
          <p:nvPr>
            <p:ph type="ftr" sz="quarter" idx="11"/>
          </p:nvPr>
        </p:nvSpPr>
        <p:spPr/>
        <p:txBody>
          <a:bodyPr/>
          <a:lstStyle/>
          <a:p>
            <a:endParaRPr lang="en-AU"/>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5273261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AU"/>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endParaRPr lang="en-AU"/>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6138373"/>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TIF"/></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42"/>
        <p:cNvGrpSpPr/>
        <p:nvPr/>
      </p:nvGrpSpPr>
      <p:grpSpPr>
        <a:xfrm>
          <a:off x="0" y="0"/>
          <a:ext cx="0" cy="0"/>
          <a:chOff x="0" y="0"/>
          <a:chExt cx="0" cy="0"/>
        </a:xfrm>
      </p:grpSpPr>
      <p:sp>
        <p:nvSpPr>
          <p:cNvPr id="143" name="Google Shape;143;p1"/>
          <p:cNvSpPr txBox="1">
            <a:spLocks noGrp="1"/>
          </p:cNvSpPr>
          <p:nvPr>
            <p:ph type="ctrTitle"/>
          </p:nvPr>
        </p:nvSpPr>
        <p:spPr>
          <a:xfrm>
            <a:off x="4606758" y="581860"/>
            <a:ext cx="4609057" cy="2610042"/>
          </a:xfrm>
          <a:prstGeom prst="rect">
            <a:avLst/>
          </a:prstGeom>
        </p:spPr>
        <p:txBody>
          <a:bodyPr spcFirstLastPara="1" lIns="91425" tIns="45700" rIns="91425" bIns="45700" anchorCtr="0">
            <a:normAutofit/>
          </a:bodyPr>
          <a:lstStyle/>
          <a:p>
            <a:pPr marL="0" lvl="0" indent="0" algn="l" rtl="0">
              <a:spcBef>
                <a:spcPts val="0"/>
              </a:spcBef>
              <a:spcAft>
                <a:spcPts val="0"/>
              </a:spcAft>
              <a:buClr>
                <a:schemeClr val="dk1"/>
              </a:buClr>
              <a:buSzPts val="6000"/>
              <a:buFont typeface="Calibri"/>
              <a:buNone/>
            </a:pPr>
            <a:r>
              <a:rPr lang="en-US" sz="5400" dirty="0"/>
              <a:t>Project 3</a:t>
            </a:r>
          </a:p>
        </p:txBody>
      </p:sp>
      <p:sp>
        <p:nvSpPr>
          <p:cNvPr id="144" name="Google Shape;144;p1"/>
          <p:cNvSpPr txBox="1">
            <a:spLocks noGrp="1"/>
          </p:cNvSpPr>
          <p:nvPr>
            <p:ph type="subTitle" idx="1"/>
          </p:nvPr>
        </p:nvSpPr>
        <p:spPr>
          <a:xfrm>
            <a:off x="846926" y="4623283"/>
            <a:ext cx="4609057" cy="766040"/>
          </a:xfrm>
          <a:prstGeom prst="rect">
            <a:avLst/>
          </a:prstGeom>
        </p:spPr>
        <p:txBody>
          <a:bodyPr spcFirstLastPara="1" lIns="91425" tIns="45700" rIns="91425" bIns="45700" anchorCtr="0">
            <a:noAutofit/>
          </a:bodyPr>
          <a:lstStyle/>
          <a:p>
            <a:pPr marL="0" lvl="0" indent="0" algn="l" rtl="0">
              <a:spcBef>
                <a:spcPts val="0"/>
              </a:spcBef>
              <a:spcAft>
                <a:spcPts val="600"/>
              </a:spcAft>
              <a:buClr>
                <a:schemeClr val="dk1"/>
              </a:buClr>
              <a:buSzPts val="2400"/>
              <a:buNone/>
            </a:pPr>
            <a:r>
              <a:rPr lang="en-GB" sz="1600" dirty="0">
                <a:solidFill>
                  <a:schemeClr val="bg1"/>
                </a:solidFill>
              </a:rPr>
              <a:t>Facebook Advertising – Customer Segmentation</a:t>
            </a:r>
          </a:p>
          <a:p>
            <a:pPr marL="0" lvl="0" indent="0" algn="l" rtl="0">
              <a:spcBef>
                <a:spcPts val="0"/>
              </a:spcBef>
              <a:spcAft>
                <a:spcPts val="600"/>
              </a:spcAft>
              <a:buClr>
                <a:schemeClr val="dk1"/>
              </a:buClr>
              <a:buSzPts val="2400"/>
              <a:buNone/>
            </a:pPr>
            <a:r>
              <a:rPr lang="en-GB" sz="1600" dirty="0">
                <a:solidFill>
                  <a:schemeClr val="bg1"/>
                </a:solidFill>
              </a:rPr>
              <a:t>Nour </a:t>
            </a:r>
            <a:r>
              <a:rPr lang="en-GB" sz="1600" dirty="0" err="1">
                <a:solidFill>
                  <a:schemeClr val="bg1"/>
                </a:solidFill>
              </a:rPr>
              <a:t>Amous</a:t>
            </a:r>
            <a:endParaRPr lang="en-GB" sz="1600" dirty="0">
              <a:solidFill>
                <a:schemeClr val="bg1"/>
              </a:solidFill>
            </a:endParaRPr>
          </a:p>
          <a:p>
            <a:pPr marL="0" lvl="0" indent="0" algn="l" rtl="0">
              <a:spcBef>
                <a:spcPts val="0"/>
              </a:spcBef>
              <a:spcAft>
                <a:spcPts val="600"/>
              </a:spcAft>
              <a:buClr>
                <a:schemeClr val="dk1"/>
              </a:buClr>
              <a:buSzPts val="2400"/>
              <a:buNone/>
            </a:pPr>
            <a:r>
              <a:rPr lang="en-GB" sz="1600" dirty="0">
                <a:solidFill>
                  <a:schemeClr val="bg1"/>
                </a:solidFill>
              </a:rPr>
              <a:t>Shane Carmichael</a:t>
            </a:r>
          </a:p>
        </p:txBody>
      </p:sp>
      <p:sp>
        <p:nvSpPr>
          <p:cNvPr id="2" name="Slide Number Placeholder 1">
            <a:extLst>
              <a:ext uri="{FF2B5EF4-FFF2-40B4-BE49-F238E27FC236}">
                <a16:creationId xmlns:a16="http://schemas.microsoft.com/office/drawing/2014/main" id="{C82328B4-1CCA-4382-85C4-68074179FD99}"/>
              </a:ext>
            </a:extLst>
          </p:cNvPr>
          <p:cNvSpPr>
            <a:spLocks noGrp="1"/>
          </p:cNvSpPr>
          <p:nvPr>
            <p:ph type="sldNum" sz="quarter" idx="12"/>
          </p:nvPr>
        </p:nvSpPr>
        <p:spPr>
          <a:xfrm>
            <a:off x="8820150" y="5623560"/>
            <a:ext cx="2533650" cy="365125"/>
          </a:xfrm>
        </p:spPr>
        <p:txBody>
          <a:bodyPr>
            <a:normAutofit fontScale="77500" lnSpcReduction="20000"/>
          </a:bodyPr>
          <a:lstStyle/>
          <a:p>
            <a:pPr marL="0" lvl="0" indent="0" rtl="0">
              <a:spcBef>
                <a:spcPts val="0"/>
              </a:spcBef>
              <a:spcAft>
                <a:spcPts val="600"/>
              </a:spcAft>
              <a:buNone/>
            </a:pPr>
            <a:fld id="{00000000-1234-1234-1234-123412341234}" type="slidenum">
              <a:rPr lang="en-US">
                <a:solidFill>
                  <a:srgbClr val="FFFFFF">
                    <a:alpha val="80000"/>
                  </a:srgbClr>
                </a:solidFill>
              </a:rPr>
              <a:pPr marL="0" lvl="0" indent="0" rtl="0">
                <a:spcBef>
                  <a:spcPts val="0"/>
                </a:spcBef>
                <a:spcAft>
                  <a:spcPts val="600"/>
                </a:spcAft>
                <a:buNone/>
              </a:pPr>
              <a:t>1</a:t>
            </a:fld>
            <a:endParaRPr lang="en-US">
              <a:solidFill>
                <a:srgbClr val="FFFFFF">
                  <a:alpha val="80000"/>
                </a:srgbClr>
              </a:solidFill>
            </a:endParaRPr>
          </a:p>
        </p:txBody>
      </p:sp>
      <p:pic>
        <p:nvPicPr>
          <p:cNvPr id="1026" name="Picture 2" descr="Do you have a Facebook page for your business? You should!">
            <a:extLst>
              <a:ext uri="{FF2B5EF4-FFF2-40B4-BE49-F238E27FC236}">
                <a16:creationId xmlns:a16="http://schemas.microsoft.com/office/drawing/2014/main" id="{0379D0B4-4C0B-46AD-AC12-179D504ED1B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0179161" y="3615975"/>
            <a:ext cx="1514818" cy="151481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9752848C-E6F2-4B7F-A8BC-053AE9C32373}"/>
              </a:ext>
            </a:extLst>
          </p:cNvPr>
          <p:cNvPicPr>
            <a:picLocks noChangeAspect="1"/>
          </p:cNvPicPr>
          <p:nvPr/>
        </p:nvPicPr>
        <p:blipFill>
          <a:blip r:embed="rId4"/>
          <a:stretch>
            <a:fillRect/>
          </a:stretch>
        </p:blipFill>
        <p:spPr>
          <a:xfrm>
            <a:off x="8820150" y="1367058"/>
            <a:ext cx="3512299" cy="35122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FE836-C32B-4427-8AE8-0ACF41626C03}"/>
              </a:ext>
            </a:extLst>
          </p:cNvPr>
          <p:cNvSpPr>
            <a:spLocks noGrp="1"/>
          </p:cNvSpPr>
          <p:nvPr>
            <p:ph type="title"/>
          </p:nvPr>
        </p:nvSpPr>
        <p:spPr/>
        <p:txBody>
          <a:bodyPr/>
          <a:lstStyle/>
          <a:p>
            <a:r>
              <a:rPr lang="en-GB" dirty="0"/>
              <a:t>Customer Segments</a:t>
            </a:r>
            <a:endParaRPr lang="en-AU" dirty="0"/>
          </a:p>
        </p:txBody>
      </p:sp>
      <p:sp>
        <p:nvSpPr>
          <p:cNvPr id="3" name="Content Placeholder 2">
            <a:extLst>
              <a:ext uri="{FF2B5EF4-FFF2-40B4-BE49-F238E27FC236}">
                <a16:creationId xmlns:a16="http://schemas.microsoft.com/office/drawing/2014/main" id="{8F57ED28-62DA-4435-B94D-FB1414D0DD89}"/>
              </a:ext>
            </a:extLst>
          </p:cNvPr>
          <p:cNvSpPr>
            <a:spLocks noGrp="1"/>
          </p:cNvSpPr>
          <p:nvPr>
            <p:ph sz="half" idx="1"/>
          </p:nvPr>
        </p:nvSpPr>
        <p:spPr/>
        <p:txBody>
          <a:bodyPr/>
          <a:lstStyle/>
          <a:p>
            <a:r>
              <a:rPr lang="en-GB" dirty="0"/>
              <a:t>Total ‘Approved Conversions’ (Sales) to each customer segment</a:t>
            </a:r>
          </a:p>
          <a:p>
            <a:r>
              <a:rPr lang="en-GB" dirty="0"/>
              <a:t>Total cost of advertising to each customer segment</a:t>
            </a:r>
          </a:p>
          <a:p>
            <a:r>
              <a:rPr lang="en-GB" dirty="0"/>
              <a:t>Prefer to target segments with sales but also need to minimise cost</a:t>
            </a:r>
            <a:endParaRPr lang="en-AU" dirty="0"/>
          </a:p>
        </p:txBody>
      </p:sp>
      <p:pic>
        <p:nvPicPr>
          <p:cNvPr id="4098" name="Picture 2">
            <a:extLst>
              <a:ext uri="{FF2B5EF4-FFF2-40B4-BE49-F238E27FC236}">
                <a16:creationId xmlns:a16="http://schemas.microsoft.com/office/drawing/2014/main" id="{7E29AB67-45E6-459D-9E1C-FEF1CE06C8BB}"/>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265253" y="2603500"/>
            <a:ext cx="4711332" cy="3378200"/>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80D94CF1-C0F8-414A-89C2-985402B32E8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
        <p:nvSpPr>
          <p:cNvPr id="6" name="Oval 5">
            <a:extLst>
              <a:ext uri="{FF2B5EF4-FFF2-40B4-BE49-F238E27FC236}">
                <a16:creationId xmlns:a16="http://schemas.microsoft.com/office/drawing/2014/main" id="{FC76A65B-1B04-4695-A31F-ADE490E61397}"/>
              </a:ext>
            </a:extLst>
          </p:cNvPr>
          <p:cNvSpPr/>
          <p:nvPr/>
        </p:nvSpPr>
        <p:spPr>
          <a:xfrm>
            <a:off x="7098384" y="3429000"/>
            <a:ext cx="424206" cy="242999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Oval 7">
            <a:extLst>
              <a:ext uri="{FF2B5EF4-FFF2-40B4-BE49-F238E27FC236}">
                <a16:creationId xmlns:a16="http://schemas.microsoft.com/office/drawing/2014/main" id="{4B2500EC-8AA9-4926-AE74-85DD9F0B785F}"/>
              </a:ext>
            </a:extLst>
          </p:cNvPr>
          <p:cNvSpPr/>
          <p:nvPr/>
        </p:nvSpPr>
        <p:spPr>
          <a:xfrm>
            <a:off x="7618822" y="2290204"/>
            <a:ext cx="424206" cy="356878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7592372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F4DF2-6469-4C1D-B8A1-F6C73E73A919}"/>
              </a:ext>
            </a:extLst>
          </p:cNvPr>
          <p:cNvSpPr>
            <a:spLocks noGrp="1"/>
          </p:cNvSpPr>
          <p:nvPr>
            <p:ph type="title"/>
          </p:nvPr>
        </p:nvSpPr>
        <p:spPr/>
        <p:txBody>
          <a:bodyPr/>
          <a:lstStyle/>
          <a:p>
            <a:r>
              <a:rPr lang="en-GB" dirty="0"/>
              <a:t>Customer Segments</a:t>
            </a:r>
            <a:endParaRPr lang="en-AU" dirty="0"/>
          </a:p>
        </p:txBody>
      </p:sp>
      <p:sp>
        <p:nvSpPr>
          <p:cNvPr id="3" name="Content Placeholder 2">
            <a:extLst>
              <a:ext uri="{FF2B5EF4-FFF2-40B4-BE49-F238E27FC236}">
                <a16:creationId xmlns:a16="http://schemas.microsoft.com/office/drawing/2014/main" id="{D22FE134-91C8-4BE5-88E4-F606128D82EC}"/>
              </a:ext>
            </a:extLst>
          </p:cNvPr>
          <p:cNvSpPr>
            <a:spLocks noGrp="1"/>
          </p:cNvSpPr>
          <p:nvPr>
            <p:ph sz="half" idx="1"/>
          </p:nvPr>
        </p:nvSpPr>
        <p:spPr/>
        <p:txBody>
          <a:bodyPr/>
          <a:lstStyle/>
          <a:p>
            <a:r>
              <a:rPr lang="en-GB" dirty="0"/>
              <a:t>Advertising Cost per Approved Conversion</a:t>
            </a:r>
          </a:p>
          <a:p>
            <a:r>
              <a:rPr lang="en-GB" dirty="0"/>
              <a:t>Target customer segments with low cost/sale ratio</a:t>
            </a:r>
          </a:p>
          <a:p>
            <a:r>
              <a:rPr lang="en-GB" dirty="0"/>
              <a:t>Choose Segments 2,1 and 4</a:t>
            </a:r>
            <a:endParaRPr lang="en-AU" dirty="0"/>
          </a:p>
        </p:txBody>
      </p:sp>
      <p:pic>
        <p:nvPicPr>
          <p:cNvPr id="5122" name="Picture 2">
            <a:extLst>
              <a:ext uri="{FF2B5EF4-FFF2-40B4-BE49-F238E27FC236}">
                <a16:creationId xmlns:a16="http://schemas.microsoft.com/office/drawing/2014/main" id="{F2800132-F50F-4072-8C55-C9466D3289C6}"/>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571719" y="2603500"/>
            <a:ext cx="4143835" cy="3378200"/>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44F6203D-24E4-4883-AE3F-E20D27C1708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
        <p:nvSpPr>
          <p:cNvPr id="6" name="Oval 5">
            <a:extLst>
              <a:ext uri="{FF2B5EF4-FFF2-40B4-BE49-F238E27FC236}">
                <a16:creationId xmlns:a16="http://schemas.microsoft.com/office/drawing/2014/main" id="{28FF28A8-177A-48E5-BA27-4642B1DEE671}"/>
              </a:ext>
            </a:extLst>
          </p:cNvPr>
          <p:cNvSpPr/>
          <p:nvPr/>
        </p:nvSpPr>
        <p:spPr>
          <a:xfrm>
            <a:off x="7219950" y="4371975"/>
            <a:ext cx="542925" cy="16097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Oval 8">
            <a:extLst>
              <a:ext uri="{FF2B5EF4-FFF2-40B4-BE49-F238E27FC236}">
                <a16:creationId xmlns:a16="http://schemas.microsoft.com/office/drawing/2014/main" id="{D206B9DC-8639-4BB7-B478-7B85898B97A7}"/>
              </a:ext>
            </a:extLst>
          </p:cNvPr>
          <p:cNvSpPr/>
          <p:nvPr/>
        </p:nvSpPr>
        <p:spPr>
          <a:xfrm>
            <a:off x="7796212" y="4769963"/>
            <a:ext cx="542925" cy="121173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Oval 9">
            <a:extLst>
              <a:ext uri="{FF2B5EF4-FFF2-40B4-BE49-F238E27FC236}">
                <a16:creationId xmlns:a16="http://schemas.microsoft.com/office/drawing/2014/main" id="{301C4C62-6A04-4954-BE82-751FEB9BD7F0}"/>
              </a:ext>
            </a:extLst>
          </p:cNvPr>
          <p:cNvSpPr/>
          <p:nvPr/>
        </p:nvSpPr>
        <p:spPr>
          <a:xfrm>
            <a:off x="8712958" y="4250490"/>
            <a:ext cx="542925" cy="171292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89777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Targeting Customer Segments</a:t>
            </a:r>
            <a:endParaRPr dirty="0"/>
          </a:p>
        </p:txBody>
      </p:sp>
      <p:sp>
        <p:nvSpPr>
          <p:cNvPr id="2" name="Slide Number Placeholder 1">
            <a:extLst>
              <a:ext uri="{FF2B5EF4-FFF2-40B4-BE49-F238E27FC236}">
                <a16:creationId xmlns:a16="http://schemas.microsoft.com/office/drawing/2014/main" id="{3337B07F-CAB9-4FAF-BD9B-9FA82C85BCE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graphicFrame>
        <p:nvGraphicFramePr>
          <p:cNvPr id="3" name="Table 3">
            <a:extLst>
              <a:ext uri="{FF2B5EF4-FFF2-40B4-BE49-F238E27FC236}">
                <a16:creationId xmlns:a16="http://schemas.microsoft.com/office/drawing/2014/main" id="{5F6D8F20-452A-4FAB-846C-802B9B6BDF88}"/>
              </a:ext>
            </a:extLst>
          </p:cNvPr>
          <p:cNvGraphicFramePr>
            <a:graphicFrameLocks noGrp="1"/>
          </p:cNvGraphicFramePr>
          <p:nvPr>
            <p:extLst>
              <p:ext uri="{D42A27DB-BD31-4B8C-83A1-F6EECF244321}">
                <p14:modId xmlns:p14="http://schemas.microsoft.com/office/powerpoint/2010/main" val="3727929453"/>
              </p:ext>
            </p:extLst>
          </p:nvPr>
        </p:nvGraphicFramePr>
        <p:xfrm>
          <a:off x="1788367" y="3168469"/>
          <a:ext cx="8128000" cy="2026920"/>
        </p:xfrm>
        <a:graphic>
          <a:graphicData uri="http://schemas.openxmlformats.org/drawingml/2006/table">
            <a:tbl>
              <a:tblPr firstRow="1" bandRow="1">
                <a:tableStyleId>{5FD0F851-EC5A-4D38-B0AD-8093EC10F338}</a:tableStyleId>
              </a:tblPr>
              <a:tblGrid>
                <a:gridCol w="2032000">
                  <a:extLst>
                    <a:ext uri="{9D8B030D-6E8A-4147-A177-3AD203B41FA5}">
                      <a16:colId xmlns:a16="http://schemas.microsoft.com/office/drawing/2014/main" val="2952357254"/>
                    </a:ext>
                  </a:extLst>
                </a:gridCol>
                <a:gridCol w="2032000">
                  <a:extLst>
                    <a:ext uri="{9D8B030D-6E8A-4147-A177-3AD203B41FA5}">
                      <a16:colId xmlns:a16="http://schemas.microsoft.com/office/drawing/2014/main" val="2892624970"/>
                    </a:ext>
                  </a:extLst>
                </a:gridCol>
                <a:gridCol w="2032000">
                  <a:extLst>
                    <a:ext uri="{9D8B030D-6E8A-4147-A177-3AD203B41FA5}">
                      <a16:colId xmlns:a16="http://schemas.microsoft.com/office/drawing/2014/main" val="1930871031"/>
                    </a:ext>
                  </a:extLst>
                </a:gridCol>
                <a:gridCol w="2032000">
                  <a:extLst>
                    <a:ext uri="{9D8B030D-6E8A-4147-A177-3AD203B41FA5}">
                      <a16:colId xmlns:a16="http://schemas.microsoft.com/office/drawing/2014/main" val="3516931713"/>
                    </a:ext>
                  </a:extLst>
                </a:gridCol>
              </a:tblGrid>
              <a:tr h="370840">
                <a:tc>
                  <a:txBody>
                    <a:bodyPr/>
                    <a:lstStyle/>
                    <a:p>
                      <a:r>
                        <a:rPr lang="en-GB" dirty="0"/>
                        <a:t>Customer Segment in order of Priority </a:t>
                      </a:r>
                      <a:endParaRPr lang="en-AU" dirty="0"/>
                    </a:p>
                  </a:txBody>
                  <a:tcPr/>
                </a:tc>
                <a:tc>
                  <a:txBody>
                    <a:bodyPr/>
                    <a:lstStyle/>
                    <a:p>
                      <a:r>
                        <a:rPr lang="en-GB" dirty="0"/>
                        <a:t>Age</a:t>
                      </a:r>
                      <a:endParaRPr lang="en-AU" dirty="0"/>
                    </a:p>
                  </a:txBody>
                  <a:tcPr/>
                </a:tc>
                <a:tc>
                  <a:txBody>
                    <a:bodyPr/>
                    <a:lstStyle/>
                    <a:p>
                      <a:r>
                        <a:rPr lang="en-GB" dirty="0"/>
                        <a:t>Gender</a:t>
                      </a:r>
                      <a:endParaRPr lang="en-AU" dirty="0"/>
                    </a:p>
                  </a:txBody>
                  <a:tcPr/>
                </a:tc>
                <a:tc>
                  <a:txBody>
                    <a:bodyPr/>
                    <a:lstStyle/>
                    <a:p>
                      <a:r>
                        <a:rPr lang="en-GB" dirty="0"/>
                        <a:t>Facebook Interest Code</a:t>
                      </a:r>
                      <a:endParaRPr lang="en-AU" dirty="0"/>
                    </a:p>
                  </a:txBody>
                  <a:tcPr/>
                </a:tc>
                <a:extLst>
                  <a:ext uri="{0D108BD9-81ED-4DB2-BD59-A6C34878D82A}">
                    <a16:rowId xmlns:a16="http://schemas.microsoft.com/office/drawing/2014/main" val="71280452"/>
                  </a:ext>
                </a:extLst>
              </a:tr>
              <a:tr h="370840">
                <a:tc>
                  <a:txBody>
                    <a:bodyPr/>
                    <a:lstStyle/>
                    <a:p>
                      <a:r>
                        <a:rPr lang="en-GB" dirty="0"/>
                        <a:t>2</a:t>
                      </a:r>
                      <a:endParaRPr lang="en-AU" dirty="0"/>
                    </a:p>
                  </a:txBody>
                  <a:tcPr/>
                </a:tc>
                <a:tc>
                  <a:txBody>
                    <a:bodyPr/>
                    <a:lstStyle/>
                    <a:p>
                      <a:r>
                        <a:rPr lang="en-GB" dirty="0"/>
                        <a:t>30-34</a:t>
                      </a:r>
                      <a:endParaRPr lang="en-AU" dirty="0"/>
                    </a:p>
                  </a:txBody>
                  <a:tcPr/>
                </a:tc>
                <a:tc>
                  <a:txBody>
                    <a:bodyPr/>
                    <a:lstStyle/>
                    <a:p>
                      <a:r>
                        <a:rPr lang="en-GB" dirty="0"/>
                        <a:t>M</a:t>
                      </a:r>
                      <a:endParaRPr lang="en-AU" dirty="0"/>
                    </a:p>
                  </a:txBody>
                  <a:tcPr/>
                </a:tc>
                <a:tc>
                  <a:txBody>
                    <a:bodyPr/>
                    <a:lstStyle/>
                    <a:p>
                      <a:r>
                        <a:rPr lang="en-GB" dirty="0"/>
                        <a:t>10,15,16,28,29</a:t>
                      </a:r>
                      <a:endParaRPr lang="en-AU" dirty="0"/>
                    </a:p>
                  </a:txBody>
                  <a:tcPr/>
                </a:tc>
                <a:extLst>
                  <a:ext uri="{0D108BD9-81ED-4DB2-BD59-A6C34878D82A}">
                    <a16:rowId xmlns:a16="http://schemas.microsoft.com/office/drawing/2014/main" val="2880199975"/>
                  </a:ext>
                </a:extLst>
              </a:tr>
              <a:tr h="370840">
                <a:tc>
                  <a:txBody>
                    <a:bodyPr/>
                    <a:lstStyle/>
                    <a:p>
                      <a:r>
                        <a:rPr lang="en-GB" dirty="0"/>
                        <a:t>1</a:t>
                      </a:r>
                      <a:endParaRPr lang="en-AU" dirty="0"/>
                    </a:p>
                  </a:txBody>
                  <a:tcPr/>
                </a:tc>
                <a:tc>
                  <a:txBody>
                    <a:bodyPr/>
                    <a:lstStyle/>
                    <a:p>
                      <a:r>
                        <a:rPr lang="en-GB" dirty="0"/>
                        <a:t>30-34</a:t>
                      </a:r>
                      <a:endParaRPr lang="en-AU" dirty="0"/>
                    </a:p>
                  </a:txBody>
                  <a:tcPr/>
                </a:tc>
                <a:tc>
                  <a:txBody>
                    <a:bodyPr/>
                    <a:lstStyle/>
                    <a:p>
                      <a:r>
                        <a:rPr lang="en-GB" dirty="0"/>
                        <a:t>F</a:t>
                      </a:r>
                      <a:endParaRPr lang="en-AU" dirty="0"/>
                    </a:p>
                  </a:txBody>
                  <a:tcPr/>
                </a:tc>
                <a:tc>
                  <a:txBody>
                    <a:bodyPr/>
                    <a:lstStyle/>
                    <a:p>
                      <a:r>
                        <a:rPr lang="en-GB" dirty="0"/>
                        <a:t>16,18,27,29,64</a:t>
                      </a:r>
                      <a:endParaRPr lang="en-AU" dirty="0"/>
                    </a:p>
                  </a:txBody>
                  <a:tcPr/>
                </a:tc>
                <a:extLst>
                  <a:ext uri="{0D108BD9-81ED-4DB2-BD59-A6C34878D82A}">
                    <a16:rowId xmlns:a16="http://schemas.microsoft.com/office/drawing/2014/main" val="1591496104"/>
                  </a:ext>
                </a:extLst>
              </a:tr>
              <a:tr h="370840">
                <a:tc>
                  <a:txBody>
                    <a:bodyPr/>
                    <a:lstStyle/>
                    <a:p>
                      <a:r>
                        <a:rPr lang="en-GB" dirty="0"/>
                        <a:t>4</a:t>
                      </a:r>
                      <a:endParaRPr lang="en-AU" dirty="0"/>
                    </a:p>
                  </a:txBody>
                  <a:tcPr/>
                </a:tc>
                <a:tc>
                  <a:txBody>
                    <a:bodyPr/>
                    <a:lstStyle/>
                    <a:p>
                      <a:r>
                        <a:rPr lang="en-GB" dirty="0"/>
                        <a:t>35-39</a:t>
                      </a:r>
                      <a:endParaRPr lang="en-AU" dirty="0"/>
                    </a:p>
                  </a:txBody>
                  <a:tcPr/>
                </a:tc>
                <a:tc>
                  <a:txBody>
                    <a:bodyPr/>
                    <a:lstStyle/>
                    <a:p>
                      <a:r>
                        <a:rPr lang="en-GB" dirty="0"/>
                        <a:t>M</a:t>
                      </a:r>
                      <a:endParaRPr lang="en-AU" dirty="0"/>
                    </a:p>
                  </a:txBody>
                  <a:tcPr/>
                </a:tc>
                <a:tc>
                  <a:txBody>
                    <a:bodyPr/>
                    <a:lstStyle/>
                    <a:p>
                      <a:r>
                        <a:rPr lang="en-GB" dirty="0"/>
                        <a:t>10,15,16,28,29</a:t>
                      </a:r>
                      <a:endParaRPr lang="en-AU" dirty="0"/>
                    </a:p>
                  </a:txBody>
                  <a:tcPr/>
                </a:tc>
                <a:extLst>
                  <a:ext uri="{0D108BD9-81ED-4DB2-BD59-A6C34878D82A}">
                    <a16:rowId xmlns:a16="http://schemas.microsoft.com/office/drawing/2014/main" val="2067522940"/>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2D121-85F3-47FA-B708-5F2E47DD3D50}"/>
              </a:ext>
            </a:extLst>
          </p:cNvPr>
          <p:cNvSpPr>
            <a:spLocks noGrp="1"/>
          </p:cNvSpPr>
          <p:nvPr>
            <p:ph type="title"/>
          </p:nvPr>
        </p:nvSpPr>
        <p:spPr/>
        <p:txBody>
          <a:bodyPr/>
          <a:lstStyle/>
          <a:p>
            <a:r>
              <a:rPr lang="en-GB" dirty="0"/>
              <a:t>Cost/Conversion</a:t>
            </a:r>
            <a:endParaRPr lang="en-AU" dirty="0"/>
          </a:p>
        </p:txBody>
      </p:sp>
      <p:graphicFrame>
        <p:nvGraphicFramePr>
          <p:cNvPr id="5" name="Table 5">
            <a:extLst>
              <a:ext uri="{FF2B5EF4-FFF2-40B4-BE49-F238E27FC236}">
                <a16:creationId xmlns:a16="http://schemas.microsoft.com/office/drawing/2014/main" id="{575E732F-C6C5-4D72-8885-0C833B9ED3B5}"/>
              </a:ext>
            </a:extLst>
          </p:cNvPr>
          <p:cNvGraphicFramePr>
            <a:graphicFrameLocks noGrp="1"/>
          </p:cNvGraphicFramePr>
          <p:nvPr>
            <p:ph idx="1"/>
            <p:extLst>
              <p:ext uri="{D42A27DB-BD31-4B8C-83A1-F6EECF244321}">
                <p14:modId xmlns:p14="http://schemas.microsoft.com/office/powerpoint/2010/main" val="226539811"/>
              </p:ext>
            </p:extLst>
          </p:nvPr>
        </p:nvGraphicFramePr>
        <p:xfrm>
          <a:off x="1155700" y="2603500"/>
          <a:ext cx="8761410" cy="2291080"/>
        </p:xfrm>
        <a:graphic>
          <a:graphicData uri="http://schemas.openxmlformats.org/drawingml/2006/table">
            <a:tbl>
              <a:tblPr firstRow="1" bandRow="1">
                <a:tableStyleId>{5FD0F851-EC5A-4D38-B0AD-8093EC10F338}</a:tableStyleId>
              </a:tblPr>
              <a:tblGrid>
                <a:gridCol w="2920470">
                  <a:extLst>
                    <a:ext uri="{9D8B030D-6E8A-4147-A177-3AD203B41FA5}">
                      <a16:colId xmlns:a16="http://schemas.microsoft.com/office/drawing/2014/main" val="1553937029"/>
                    </a:ext>
                  </a:extLst>
                </a:gridCol>
                <a:gridCol w="2920470">
                  <a:extLst>
                    <a:ext uri="{9D8B030D-6E8A-4147-A177-3AD203B41FA5}">
                      <a16:colId xmlns:a16="http://schemas.microsoft.com/office/drawing/2014/main" val="142516280"/>
                    </a:ext>
                  </a:extLst>
                </a:gridCol>
                <a:gridCol w="2920470">
                  <a:extLst>
                    <a:ext uri="{9D8B030D-6E8A-4147-A177-3AD203B41FA5}">
                      <a16:colId xmlns:a16="http://schemas.microsoft.com/office/drawing/2014/main" val="819616862"/>
                    </a:ext>
                  </a:extLst>
                </a:gridCol>
              </a:tblGrid>
              <a:tr h="370840">
                <a:tc>
                  <a:txBody>
                    <a:bodyPr/>
                    <a:lstStyle/>
                    <a:p>
                      <a:r>
                        <a:rPr lang="en-GB" dirty="0"/>
                        <a:t>Metric</a:t>
                      </a:r>
                      <a:endParaRPr lang="en-AU" dirty="0"/>
                    </a:p>
                  </a:txBody>
                  <a:tcPr marL="76186" marR="76186"/>
                </a:tc>
                <a:tc>
                  <a:txBody>
                    <a:bodyPr/>
                    <a:lstStyle/>
                    <a:p>
                      <a:r>
                        <a:rPr lang="en-GB" dirty="0"/>
                        <a:t>Existing</a:t>
                      </a:r>
                      <a:endParaRPr lang="en-AU" dirty="0"/>
                    </a:p>
                  </a:txBody>
                  <a:tcPr marL="76186" marR="76186"/>
                </a:tc>
                <a:tc>
                  <a:txBody>
                    <a:bodyPr/>
                    <a:lstStyle/>
                    <a:p>
                      <a:r>
                        <a:rPr lang="en-GB" dirty="0"/>
                        <a:t>With Customer Segmentation</a:t>
                      </a:r>
                      <a:endParaRPr lang="en-AU" dirty="0"/>
                    </a:p>
                  </a:txBody>
                  <a:tcPr marL="76186" marR="76186"/>
                </a:tc>
                <a:extLst>
                  <a:ext uri="{0D108BD9-81ED-4DB2-BD59-A6C34878D82A}">
                    <a16:rowId xmlns:a16="http://schemas.microsoft.com/office/drawing/2014/main" val="1840887001"/>
                  </a:ext>
                </a:extLst>
              </a:tr>
              <a:tr h="370840">
                <a:tc>
                  <a:txBody>
                    <a:bodyPr/>
                    <a:lstStyle/>
                    <a:p>
                      <a:r>
                        <a:rPr lang="en-GB" dirty="0"/>
                        <a:t>Total Approved Conversions</a:t>
                      </a:r>
                      <a:endParaRPr lang="en-AU" dirty="0"/>
                    </a:p>
                  </a:txBody>
                  <a:tcPr marL="76186" marR="76186"/>
                </a:tc>
                <a:tc>
                  <a:txBody>
                    <a:bodyPr/>
                    <a:lstStyle/>
                    <a:p>
                      <a:r>
                        <a:rPr lang="en-GB" dirty="0"/>
                        <a:t>1079</a:t>
                      </a:r>
                      <a:endParaRPr lang="en-AU" dirty="0"/>
                    </a:p>
                  </a:txBody>
                  <a:tcPr marL="76186" marR="76186"/>
                </a:tc>
                <a:tc>
                  <a:txBody>
                    <a:bodyPr/>
                    <a:lstStyle/>
                    <a:p>
                      <a:r>
                        <a:rPr lang="en-GB" dirty="0"/>
                        <a:t>606</a:t>
                      </a:r>
                      <a:endParaRPr lang="en-AU" dirty="0"/>
                    </a:p>
                  </a:txBody>
                  <a:tcPr marL="76186" marR="76186"/>
                </a:tc>
                <a:extLst>
                  <a:ext uri="{0D108BD9-81ED-4DB2-BD59-A6C34878D82A}">
                    <a16:rowId xmlns:a16="http://schemas.microsoft.com/office/drawing/2014/main" val="208391095"/>
                  </a:ext>
                </a:extLst>
              </a:tr>
              <a:tr h="370840">
                <a:tc>
                  <a:txBody>
                    <a:bodyPr/>
                    <a:lstStyle/>
                    <a:p>
                      <a:r>
                        <a:rPr lang="en-GB" dirty="0"/>
                        <a:t>Total Advertising Expenditure</a:t>
                      </a:r>
                      <a:endParaRPr lang="en-AU" dirty="0"/>
                    </a:p>
                  </a:txBody>
                  <a:tcPr marL="76186" marR="76186"/>
                </a:tc>
                <a:tc>
                  <a:txBody>
                    <a:bodyPr/>
                    <a:lstStyle/>
                    <a:p>
                      <a:r>
                        <a:rPr lang="en-GB" dirty="0"/>
                        <a:t>$58,705</a:t>
                      </a:r>
                      <a:endParaRPr lang="en-AU" dirty="0"/>
                    </a:p>
                  </a:txBody>
                  <a:tcPr marL="76186" marR="76186"/>
                </a:tc>
                <a:tc>
                  <a:txBody>
                    <a:bodyPr/>
                    <a:lstStyle/>
                    <a:p>
                      <a:r>
                        <a:rPr lang="en-GB" dirty="0"/>
                        <a:t>$20,303</a:t>
                      </a:r>
                      <a:endParaRPr lang="en-AU" dirty="0"/>
                    </a:p>
                  </a:txBody>
                  <a:tcPr marL="76186" marR="76186"/>
                </a:tc>
                <a:extLst>
                  <a:ext uri="{0D108BD9-81ED-4DB2-BD59-A6C34878D82A}">
                    <a16:rowId xmlns:a16="http://schemas.microsoft.com/office/drawing/2014/main" val="3657328179"/>
                  </a:ext>
                </a:extLst>
              </a:tr>
              <a:tr h="370840">
                <a:tc>
                  <a:txBody>
                    <a:bodyPr/>
                    <a:lstStyle/>
                    <a:p>
                      <a:r>
                        <a:rPr lang="en-GB" dirty="0"/>
                        <a:t>Cost/Conversion</a:t>
                      </a:r>
                      <a:endParaRPr lang="en-AU" dirty="0"/>
                    </a:p>
                  </a:txBody>
                  <a:tcPr marL="76186" marR="76186"/>
                </a:tc>
                <a:tc>
                  <a:txBody>
                    <a:bodyPr/>
                    <a:lstStyle/>
                    <a:p>
                      <a:r>
                        <a:rPr lang="en-GB" dirty="0"/>
                        <a:t>$54.40</a:t>
                      </a:r>
                      <a:endParaRPr lang="en-AU" dirty="0"/>
                    </a:p>
                  </a:txBody>
                  <a:tcPr marL="76186" marR="76186"/>
                </a:tc>
                <a:tc>
                  <a:txBody>
                    <a:bodyPr/>
                    <a:lstStyle/>
                    <a:p>
                      <a:r>
                        <a:rPr lang="en-GB" dirty="0"/>
                        <a:t>$33.50</a:t>
                      </a:r>
                      <a:endParaRPr lang="en-AU" dirty="0"/>
                    </a:p>
                  </a:txBody>
                  <a:tcPr marL="76186" marR="76186"/>
                </a:tc>
                <a:extLst>
                  <a:ext uri="{0D108BD9-81ED-4DB2-BD59-A6C34878D82A}">
                    <a16:rowId xmlns:a16="http://schemas.microsoft.com/office/drawing/2014/main" val="2780344577"/>
                  </a:ext>
                </a:extLst>
              </a:tr>
            </a:tbl>
          </a:graphicData>
        </a:graphic>
      </p:graphicFrame>
      <p:sp>
        <p:nvSpPr>
          <p:cNvPr id="4" name="Slide Number Placeholder 3">
            <a:extLst>
              <a:ext uri="{FF2B5EF4-FFF2-40B4-BE49-F238E27FC236}">
                <a16:creationId xmlns:a16="http://schemas.microsoft.com/office/drawing/2014/main" id="{FFEB9082-6ACA-40AA-BC44-09A03885664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Tree>
    <p:extLst>
      <p:ext uri="{BB962C8B-B14F-4D97-AF65-F5344CB8AC3E}">
        <p14:creationId xmlns:p14="http://schemas.microsoft.com/office/powerpoint/2010/main" val="2882863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EC88C-717C-46ED-BC79-E1A2FEB74635}"/>
              </a:ext>
            </a:extLst>
          </p:cNvPr>
          <p:cNvSpPr>
            <a:spLocks noGrp="1"/>
          </p:cNvSpPr>
          <p:nvPr>
            <p:ph type="title"/>
          </p:nvPr>
        </p:nvSpPr>
        <p:spPr/>
        <p:txBody>
          <a:bodyPr/>
          <a:lstStyle/>
          <a:p>
            <a:r>
              <a:rPr lang="en-GB" dirty="0"/>
              <a:t>Return on Investment</a:t>
            </a:r>
            <a:endParaRPr lang="en-AU" dirty="0"/>
          </a:p>
        </p:txBody>
      </p:sp>
      <p:sp>
        <p:nvSpPr>
          <p:cNvPr id="3" name="Content Placeholder 2">
            <a:extLst>
              <a:ext uri="{FF2B5EF4-FFF2-40B4-BE49-F238E27FC236}">
                <a16:creationId xmlns:a16="http://schemas.microsoft.com/office/drawing/2014/main" id="{5238697E-991A-449B-99C1-0708DC9E7FCE}"/>
              </a:ext>
            </a:extLst>
          </p:cNvPr>
          <p:cNvSpPr>
            <a:spLocks noGrp="1"/>
          </p:cNvSpPr>
          <p:nvPr>
            <p:ph idx="1"/>
          </p:nvPr>
        </p:nvSpPr>
        <p:spPr/>
        <p:txBody>
          <a:bodyPr/>
          <a:lstStyle/>
          <a:p>
            <a:r>
              <a:rPr lang="en-GB" dirty="0"/>
              <a:t>Assumptions</a:t>
            </a:r>
          </a:p>
          <a:p>
            <a:pPr lvl="1"/>
            <a:r>
              <a:rPr lang="en-GB" dirty="0"/>
              <a:t>Small online retailers have relatively infinite potential customer base from a global perspective </a:t>
            </a:r>
          </a:p>
          <a:p>
            <a:pPr lvl="1"/>
            <a:r>
              <a:rPr lang="en-GB" dirty="0"/>
              <a:t>Sales will increase proportionally with more advertisements targeting key customer segments</a:t>
            </a:r>
          </a:p>
          <a:p>
            <a:pPr lvl="1"/>
            <a:r>
              <a:rPr lang="en-GB" dirty="0"/>
              <a:t>Using advertising budget of $58,705</a:t>
            </a:r>
          </a:p>
          <a:p>
            <a:pPr lvl="1"/>
            <a:r>
              <a:rPr lang="en-GB" dirty="0"/>
              <a:t>Cost/Conversion is  $33.50</a:t>
            </a:r>
          </a:p>
          <a:p>
            <a:r>
              <a:rPr lang="en-GB" dirty="0"/>
              <a:t>Total Conversions = 1752</a:t>
            </a:r>
          </a:p>
          <a:p>
            <a:r>
              <a:rPr lang="en-GB" u="sng" dirty="0"/>
              <a:t>Represents an improvement in sales of 62%</a:t>
            </a:r>
          </a:p>
          <a:p>
            <a:pPr lvl="1"/>
            <a:endParaRPr lang="en-GB" dirty="0"/>
          </a:p>
          <a:p>
            <a:pPr marL="457200" lvl="1" indent="0">
              <a:buNone/>
            </a:pPr>
            <a:endParaRPr lang="en-AU" dirty="0"/>
          </a:p>
        </p:txBody>
      </p:sp>
      <p:sp>
        <p:nvSpPr>
          <p:cNvPr id="4" name="Slide Number Placeholder 3">
            <a:extLst>
              <a:ext uri="{FF2B5EF4-FFF2-40B4-BE49-F238E27FC236}">
                <a16:creationId xmlns:a16="http://schemas.microsoft.com/office/drawing/2014/main" id="{E1F4972D-A98E-41AB-B0DC-4CBC705DED9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Tree>
    <p:extLst>
      <p:ext uri="{BB962C8B-B14F-4D97-AF65-F5344CB8AC3E}">
        <p14:creationId xmlns:p14="http://schemas.microsoft.com/office/powerpoint/2010/main" val="2855601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3"/>
          <p:cNvSpPr txBox="1">
            <a:spLocks noGrp="1"/>
          </p:cNvSpPr>
          <p:nvPr>
            <p:ph type="title"/>
          </p:nvPr>
        </p:nvSpPr>
        <p:spPr>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accent1"/>
              </a:buClr>
              <a:buSzPts val="3600"/>
              <a:buFont typeface="Trebuchet MS"/>
              <a:buNone/>
            </a:pPr>
            <a:r>
              <a:rPr lang="en-US" dirty="0"/>
              <a:t>Conclusions and Future Actions</a:t>
            </a:r>
            <a:endParaRPr dirty="0"/>
          </a:p>
        </p:txBody>
      </p:sp>
      <p:sp>
        <p:nvSpPr>
          <p:cNvPr id="221" name="Google Shape;221;p23"/>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342900" lvl="0" indent="-342900" algn="l" rtl="0">
              <a:lnSpc>
                <a:spcPct val="100000"/>
              </a:lnSpc>
              <a:spcBef>
                <a:spcPts val="0"/>
              </a:spcBef>
              <a:spcAft>
                <a:spcPts val="0"/>
              </a:spcAft>
              <a:buSzPts val="1440"/>
              <a:buChar char="►"/>
            </a:pPr>
            <a:r>
              <a:rPr lang="en-GB" dirty="0"/>
              <a:t>Business’s can reduce advertising cost / conversion by implementing customer segmentation</a:t>
            </a:r>
            <a:endParaRPr dirty="0"/>
          </a:p>
          <a:p>
            <a:pPr marL="342900" lvl="0" indent="-251459" algn="l" rtl="0">
              <a:lnSpc>
                <a:spcPct val="100000"/>
              </a:lnSpc>
              <a:spcBef>
                <a:spcPts val="0"/>
              </a:spcBef>
              <a:spcAft>
                <a:spcPts val="0"/>
              </a:spcAft>
              <a:buSzPts val="1440"/>
              <a:buNone/>
            </a:pPr>
            <a:endParaRPr dirty="0"/>
          </a:p>
          <a:p>
            <a:pPr marL="342900" lvl="0" indent="-342900" algn="l" rtl="0">
              <a:lnSpc>
                <a:spcPct val="100000"/>
              </a:lnSpc>
              <a:spcBef>
                <a:spcPts val="0"/>
              </a:spcBef>
              <a:spcAft>
                <a:spcPts val="0"/>
              </a:spcAft>
              <a:buSzPts val="1440"/>
              <a:buChar char="►"/>
            </a:pPr>
            <a:r>
              <a:rPr lang="en-GB" dirty="0"/>
              <a:t>Approved conversions (Sales) can be increased through targeted advertising campaigns</a:t>
            </a:r>
            <a:endParaRPr dirty="0"/>
          </a:p>
          <a:p>
            <a:pPr marL="342900" lvl="0" indent="-251459" algn="l" rtl="0">
              <a:lnSpc>
                <a:spcPct val="100000"/>
              </a:lnSpc>
              <a:spcBef>
                <a:spcPts val="0"/>
              </a:spcBef>
              <a:spcAft>
                <a:spcPts val="0"/>
              </a:spcAft>
              <a:buSzPts val="1440"/>
              <a:buNone/>
            </a:pPr>
            <a:endParaRPr dirty="0"/>
          </a:p>
          <a:p>
            <a:pPr marL="342900" lvl="0" indent="-342900" algn="l" rtl="0">
              <a:lnSpc>
                <a:spcPct val="100000"/>
              </a:lnSpc>
              <a:spcBef>
                <a:spcPts val="0"/>
              </a:spcBef>
              <a:spcAft>
                <a:spcPts val="0"/>
              </a:spcAft>
              <a:buSzPts val="1440"/>
              <a:buChar char="►"/>
            </a:pPr>
            <a:r>
              <a:rPr lang="en-US" dirty="0"/>
              <a:t>Future - Can incorporate advertisement ID into model to potentially improve effectiveness</a:t>
            </a:r>
            <a:endParaRPr dirty="0"/>
          </a:p>
        </p:txBody>
      </p:sp>
      <p:sp>
        <p:nvSpPr>
          <p:cNvPr id="2" name="Slide Number Placeholder 1">
            <a:extLst>
              <a:ext uri="{FF2B5EF4-FFF2-40B4-BE49-F238E27FC236}">
                <a16:creationId xmlns:a16="http://schemas.microsoft.com/office/drawing/2014/main" id="{9A6FB7CC-FA75-4060-801C-E09997D29C8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9F23F-96C3-41F9-9205-421C1C54D8A6}"/>
              </a:ext>
            </a:extLst>
          </p:cNvPr>
          <p:cNvSpPr>
            <a:spLocks noGrp="1"/>
          </p:cNvSpPr>
          <p:nvPr>
            <p:ph type="title"/>
          </p:nvPr>
        </p:nvSpPr>
        <p:spPr/>
        <p:txBody>
          <a:bodyPr/>
          <a:lstStyle/>
          <a:p>
            <a:r>
              <a:rPr lang="en-US" dirty="0"/>
              <a:t>SN Marketing Sales Model</a:t>
            </a:r>
            <a:endParaRPr lang="en-AU" dirty="0"/>
          </a:p>
        </p:txBody>
      </p:sp>
      <p:sp>
        <p:nvSpPr>
          <p:cNvPr id="3" name="Content Placeholder 2">
            <a:extLst>
              <a:ext uri="{FF2B5EF4-FFF2-40B4-BE49-F238E27FC236}">
                <a16:creationId xmlns:a16="http://schemas.microsoft.com/office/drawing/2014/main" id="{2B637639-BF10-4718-B0C3-0BE1F458E24B}"/>
              </a:ext>
            </a:extLst>
          </p:cNvPr>
          <p:cNvSpPr>
            <a:spLocks noGrp="1"/>
          </p:cNvSpPr>
          <p:nvPr>
            <p:ph idx="1"/>
          </p:nvPr>
        </p:nvSpPr>
        <p:spPr/>
        <p:txBody>
          <a:bodyPr/>
          <a:lstStyle/>
          <a:p>
            <a:pPr marL="514350" indent="-514350">
              <a:buFont typeface="+mj-lt"/>
              <a:buAutoNum type="arabicPeriod"/>
            </a:pPr>
            <a:r>
              <a:rPr lang="en-US" dirty="0"/>
              <a:t>Show successful previous Facebook advertising campaign (Awesome Maps) increasing sales by 62%</a:t>
            </a:r>
          </a:p>
          <a:p>
            <a:pPr marL="514350" indent="-514350">
              <a:buFont typeface="+mj-lt"/>
              <a:buAutoNum type="arabicPeriod"/>
            </a:pPr>
            <a:r>
              <a:rPr lang="en-US" dirty="0"/>
              <a:t>Offer new clients 1 week of service for free</a:t>
            </a:r>
          </a:p>
          <a:p>
            <a:pPr marL="514350" indent="-514350">
              <a:buFont typeface="+mj-lt"/>
              <a:buAutoNum type="arabicPeriod"/>
            </a:pPr>
            <a:r>
              <a:rPr lang="en-US" dirty="0"/>
              <a:t>Fee will be based on a % of increased sales volume/revenue</a:t>
            </a:r>
          </a:p>
          <a:p>
            <a:pPr marL="514350" indent="-514350">
              <a:buFont typeface="+mj-lt"/>
              <a:buAutoNum type="arabicPeriod"/>
            </a:pPr>
            <a:endParaRPr lang="en-AU" dirty="0"/>
          </a:p>
        </p:txBody>
      </p:sp>
      <p:sp>
        <p:nvSpPr>
          <p:cNvPr id="4" name="Slide Number Placeholder 3">
            <a:extLst>
              <a:ext uri="{FF2B5EF4-FFF2-40B4-BE49-F238E27FC236}">
                <a16:creationId xmlns:a16="http://schemas.microsoft.com/office/drawing/2014/main" id="{AE45A6C0-D72D-40B3-B82E-860B211601D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pic>
        <p:nvPicPr>
          <p:cNvPr id="8" name="Picture 7">
            <a:extLst>
              <a:ext uri="{FF2B5EF4-FFF2-40B4-BE49-F238E27FC236}">
                <a16:creationId xmlns:a16="http://schemas.microsoft.com/office/drawing/2014/main" id="{2BEC01B4-5A92-4D30-AABE-0107A232C280}"/>
              </a:ext>
            </a:extLst>
          </p:cNvPr>
          <p:cNvPicPr>
            <a:picLocks noChangeAspect="1"/>
          </p:cNvPicPr>
          <p:nvPr/>
        </p:nvPicPr>
        <p:blipFill>
          <a:blip r:embed="rId2"/>
          <a:stretch>
            <a:fillRect/>
          </a:stretch>
        </p:blipFill>
        <p:spPr>
          <a:xfrm>
            <a:off x="3643875" y="3429000"/>
            <a:ext cx="3512299" cy="3512299"/>
          </a:xfrm>
          <a:prstGeom prst="rect">
            <a:avLst/>
          </a:prstGeom>
        </p:spPr>
      </p:pic>
    </p:spTree>
    <p:extLst>
      <p:ext uri="{BB962C8B-B14F-4D97-AF65-F5344CB8AC3E}">
        <p14:creationId xmlns:p14="http://schemas.microsoft.com/office/powerpoint/2010/main" val="26160258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5F8F8-9968-425D-AD7E-F21A29A26034}"/>
              </a:ext>
            </a:extLst>
          </p:cNvPr>
          <p:cNvSpPr>
            <a:spLocks noGrp="1"/>
          </p:cNvSpPr>
          <p:nvPr>
            <p:ph type="title"/>
          </p:nvPr>
        </p:nvSpPr>
        <p:spPr/>
        <p:txBody>
          <a:bodyPr/>
          <a:lstStyle/>
          <a:p>
            <a:r>
              <a:rPr lang="en-US" dirty="0"/>
              <a:t>Business Environment – King Kong</a:t>
            </a:r>
            <a:endParaRPr lang="en-AU" dirty="0"/>
          </a:p>
        </p:txBody>
      </p:sp>
      <p:sp>
        <p:nvSpPr>
          <p:cNvPr id="5" name="Content Placeholder 4">
            <a:extLst>
              <a:ext uri="{FF2B5EF4-FFF2-40B4-BE49-F238E27FC236}">
                <a16:creationId xmlns:a16="http://schemas.microsoft.com/office/drawing/2014/main" id="{F1BF127A-543B-4012-83DF-B6DBDEF8AAE0}"/>
              </a:ext>
            </a:extLst>
          </p:cNvPr>
          <p:cNvSpPr>
            <a:spLocks noGrp="1"/>
          </p:cNvSpPr>
          <p:nvPr>
            <p:ph sz="half" idx="1"/>
          </p:nvPr>
        </p:nvSpPr>
        <p:spPr>
          <a:xfrm>
            <a:off x="502015" y="2465615"/>
            <a:ext cx="6392902" cy="2843144"/>
          </a:xfrm>
        </p:spPr>
        <p:txBody>
          <a:bodyPr>
            <a:normAutofit fontScale="85000" lnSpcReduction="10000"/>
          </a:bodyPr>
          <a:lstStyle/>
          <a:p>
            <a:r>
              <a:rPr lang="en-US" dirty="0"/>
              <a:t>Australia's Leading ROI-Driven Digital Agency</a:t>
            </a:r>
          </a:p>
          <a:p>
            <a:r>
              <a:rPr lang="en-US" dirty="0"/>
              <a:t>Highest growth digital marketing company in the last 4 years</a:t>
            </a:r>
          </a:p>
          <a:p>
            <a:r>
              <a:rPr lang="en-US" dirty="0"/>
              <a:t>They using ‘selling system’ for each industry</a:t>
            </a:r>
          </a:p>
          <a:p>
            <a:r>
              <a:rPr lang="en-US" dirty="0"/>
              <a:t>They work with small business’s to reach multi-million dollars</a:t>
            </a:r>
          </a:p>
          <a:p>
            <a:r>
              <a:rPr lang="en-US" dirty="0"/>
              <a:t>Their system includes rewriting the company’s Ads</a:t>
            </a:r>
          </a:p>
          <a:p>
            <a:r>
              <a:rPr lang="en-US" dirty="0"/>
              <a:t>They get paid from the EXTRA sales the companies make</a:t>
            </a:r>
          </a:p>
          <a:p>
            <a:r>
              <a:rPr lang="en-US" dirty="0"/>
              <a:t>They help small business to increase their conversation up to 400%</a:t>
            </a:r>
          </a:p>
        </p:txBody>
      </p:sp>
      <p:pic>
        <p:nvPicPr>
          <p:cNvPr id="8" name="Content Placeholder 7">
            <a:extLst>
              <a:ext uri="{FF2B5EF4-FFF2-40B4-BE49-F238E27FC236}">
                <a16:creationId xmlns:a16="http://schemas.microsoft.com/office/drawing/2014/main" id="{FAD4BB2E-3C22-4F78-A815-19D9BCA72AE4}"/>
              </a:ext>
            </a:extLst>
          </p:cNvPr>
          <p:cNvPicPr>
            <a:picLocks noGrp="1" noChangeAspect="1"/>
          </p:cNvPicPr>
          <p:nvPr>
            <p:ph sz="half" idx="2"/>
          </p:nvPr>
        </p:nvPicPr>
        <p:blipFill>
          <a:blip r:embed="rId2"/>
          <a:stretch>
            <a:fillRect/>
          </a:stretch>
        </p:blipFill>
        <p:spPr>
          <a:xfrm>
            <a:off x="7005047" y="2584885"/>
            <a:ext cx="4824412" cy="2506711"/>
          </a:xfrm>
        </p:spPr>
      </p:pic>
      <p:sp>
        <p:nvSpPr>
          <p:cNvPr id="4" name="Slide Number Placeholder 3">
            <a:extLst>
              <a:ext uri="{FF2B5EF4-FFF2-40B4-BE49-F238E27FC236}">
                <a16:creationId xmlns:a16="http://schemas.microsoft.com/office/drawing/2014/main" id="{D6972BD7-D8A1-4C21-999B-2102AC556AC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pic>
        <p:nvPicPr>
          <p:cNvPr id="10" name="Picture 9">
            <a:extLst>
              <a:ext uri="{FF2B5EF4-FFF2-40B4-BE49-F238E27FC236}">
                <a16:creationId xmlns:a16="http://schemas.microsoft.com/office/drawing/2014/main" id="{AF643392-CD53-4560-BA74-797099A9AA10}"/>
              </a:ext>
            </a:extLst>
          </p:cNvPr>
          <p:cNvPicPr>
            <a:picLocks noChangeAspect="1"/>
          </p:cNvPicPr>
          <p:nvPr/>
        </p:nvPicPr>
        <p:blipFill>
          <a:blip r:embed="rId3"/>
          <a:stretch>
            <a:fillRect/>
          </a:stretch>
        </p:blipFill>
        <p:spPr>
          <a:xfrm>
            <a:off x="391885" y="5302524"/>
            <a:ext cx="5463682" cy="1515186"/>
          </a:xfrm>
          <a:prstGeom prst="rect">
            <a:avLst/>
          </a:prstGeom>
        </p:spPr>
      </p:pic>
    </p:spTree>
    <p:extLst>
      <p:ext uri="{BB962C8B-B14F-4D97-AF65-F5344CB8AC3E}">
        <p14:creationId xmlns:p14="http://schemas.microsoft.com/office/powerpoint/2010/main" val="36943336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EA471-ECA2-4E64-B626-47DADC0769F0}"/>
              </a:ext>
            </a:extLst>
          </p:cNvPr>
          <p:cNvSpPr>
            <a:spLocks noGrp="1"/>
          </p:cNvSpPr>
          <p:nvPr>
            <p:ph type="title"/>
          </p:nvPr>
        </p:nvSpPr>
        <p:spPr/>
        <p:txBody>
          <a:bodyPr/>
          <a:lstStyle/>
          <a:p>
            <a:r>
              <a:rPr lang="en-US" dirty="0"/>
              <a:t>Executive Summary</a:t>
            </a:r>
            <a:endParaRPr lang="en-AU" dirty="0"/>
          </a:p>
        </p:txBody>
      </p:sp>
      <p:sp>
        <p:nvSpPr>
          <p:cNvPr id="3" name="Content Placeholder 2">
            <a:extLst>
              <a:ext uri="{FF2B5EF4-FFF2-40B4-BE49-F238E27FC236}">
                <a16:creationId xmlns:a16="http://schemas.microsoft.com/office/drawing/2014/main" id="{C7D8288F-81DB-4B0F-8CA0-C99FF8D27179}"/>
              </a:ext>
            </a:extLst>
          </p:cNvPr>
          <p:cNvSpPr>
            <a:spLocks noGrp="1"/>
          </p:cNvSpPr>
          <p:nvPr>
            <p:ph sz="half" idx="1"/>
          </p:nvPr>
        </p:nvSpPr>
        <p:spPr/>
        <p:txBody>
          <a:bodyPr>
            <a:normAutofit/>
          </a:bodyPr>
          <a:lstStyle/>
          <a:p>
            <a:r>
              <a:rPr lang="en-US" dirty="0"/>
              <a:t>Dataset: Facebook Advertising Data </a:t>
            </a:r>
          </a:p>
          <a:p>
            <a:endParaRPr lang="en-US" dirty="0"/>
          </a:p>
          <a:p>
            <a:r>
              <a:rPr lang="en-US" dirty="0"/>
              <a:t>Strategy: Targeted advertising to customer segments</a:t>
            </a:r>
          </a:p>
          <a:p>
            <a:endParaRPr lang="en-US" dirty="0"/>
          </a:p>
          <a:p>
            <a:r>
              <a:rPr lang="en-US" dirty="0"/>
              <a:t>Modelling: K Means Clustering</a:t>
            </a:r>
          </a:p>
          <a:p>
            <a:endParaRPr lang="en-US" dirty="0"/>
          </a:p>
          <a:p>
            <a:r>
              <a:rPr lang="en-US" dirty="0"/>
              <a:t>Result: Increase Sales by over 60%</a:t>
            </a:r>
            <a:endParaRPr lang="en-AU" dirty="0"/>
          </a:p>
          <a:p>
            <a:endParaRPr lang="en-US" dirty="0"/>
          </a:p>
        </p:txBody>
      </p:sp>
      <p:sp>
        <p:nvSpPr>
          <p:cNvPr id="9" name="Content Placeholder 8">
            <a:extLst>
              <a:ext uri="{FF2B5EF4-FFF2-40B4-BE49-F238E27FC236}">
                <a16:creationId xmlns:a16="http://schemas.microsoft.com/office/drawing/2014/main" id="{44226B1A-D68B-49C4-B460-3FE66A01B559}"/>
              </a:ext>
            </a:extLst>
          </p:cNvPr>
          <p:cNvSpPr>
            <a:spLocks noGrp="1"/>
          </p:cNvSpPr>
          <p:nvPr>
            <p:ph sz="half" idx="2"/>
          </p:nvPr>
        </p:nvSpPr>
        <p:spPr/>
        <p:txBody>
          <a:bodyPr>
            <a:normAutofit/>
          </a:bodyPr>
          <a:lstStyle/>
          <a:p>
            <a:r>
              <a:rPr lang="en-US" dirty="0"/>
              <a:t>EDA and Features</a:t>
            </a:r>
          </a:p>
          <a:p>
            <a:pPr lvl="1"/>
            <a:r>
              <a:rPr lang="en-AU" dirty="0"/>
              <a:t>Age, Gender, Interests</a:t>
            </a:r>
            <a:endParaRPr lang="en-US" dirty="0"/>
          </a:p>
          <a:p>
            <a:endParaRPr lang="en-US" dirty="0"/>
          </a:p>
          <a:p>
            <a:endParaRPr lang="en-US" dirty="0"/>
          </a:p>
          <a:p>
            <a:endParaRPr lang="en-US" dirty="0"/>
          </a:p>
          <a:p>
            <a:endParaRPr lang="en-US" dirty="0"/>
          </a:p>
          <a:p>
            <a:endParaRPr lang="en-US" dirty="0"/>
          </a:p>
          <a:p>
            <a:endParaRPr lang="en-AU" dirty="0"/>
          </a:p>
        </p:txBody>
      </p:sp>
      <p:sp>
        <p:nvSpPr>
          <p:cNvPr id="4" name="Slide Number Placeholder 3">
            <a:extLst>
              <a:ext uri="{FF2B5EF4-FFF2-40B4-BE49-F238E27FC236}">
                <a16:creationId xmlns:a16="http://schemas.microsoft.com/office/drawing/2014/main" id="{C22C65A1-ED3A-493A-9EA0-9FA8F8A5435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pic>
        <p:nvPicPr>
          <p:cNvPr id="7" name="Picture 2">
            <a:extLst>
              <a:ext uri="{FF2B5EF4-FFF2-40B4-BE49-F238E27FC236}">
                <a16:creationId xmlns:a16="http://schemas.microsoft.com/office/drawing/2014/main" id="{E500C636-B599-46B5-91BF-9FABF39AD91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51292" y="3754211"/>
            <a:ext cx="2468839" cy="208871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05F25211-99BD-468D-9606-12B0EC524E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48730" y="3687053"/>
            <a:ext cx="2607619" cy="2223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398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Background - Facebook Advertising </a:t>
            </a:r>
            <a:endParaRPr dirty="0"/>
          </a:p>
        </p:txBody>
      </p:sp>
      <p:sp>
        <p:nvSpPr>
          <p:cNvPr id="6" name="Content Placeholder 5">
            <a:extLst>
              <a:ext uri="{FF2B5EF4-FFF2-40B4-BE49-F238E27FC236}">
                <a16:creationId xmlns:a16="http://schemas.microsoft.com/office/drawing/2014/main" id="{B6094FA6-6E44-460B-B514-084225E8E9DC}"/>
              </a:ext>
            </a:extLst>
          </p:cNvPr>
          <p:cNvSpPr>
            <a:spLocks noGrp="1"/>
          </p:cNvSpPr>
          <p:nvPr>
            <p:ph idx="1"/>
          </p:nvPr>
        </p:nvSpPr>
        <p:spPr/>
        <p:txBody>
          <a:bodyPr>
            <a:normAutofit fontScale="92500"/>
          </a:bodyPr>
          <a:lstStyle/>
          <a:p>
            <a:r>
              <a:rPr lang="en-GB" dirty="0"/>
              <a:t>Business’s define a ‘target audience’ that they wish their advertisements to be displayed to.</a:t>
            </a:r>
          </a:p>
          <a:p>
            <a:r>
              <a:rPr lang="en-GB" dirty="0"/>
              <a:t>Business’s set a daily or lifetime budget for the advertisement</a:t>
            </a:r>
          </a:p>
          <a:p>
            <a:r>
              <a:rPr lang="en-GB" dirty="0"/>
              <a:t>Costs are incurred for each ‘</a:t>
            </a:r>
            <a:r>
              <a:rPr lang="en-GB" b="1" dirty="0"/>
              <a:t>impression</a:t>
            </a:r>
            <a:r>
              <a:rPr lang="en-GB" dirty="0"/>
              <a:t>’ and ‘</a:t>
            </a:r>
            <a:r>
              <a:rPr lang="en-GB" b="1" dirty="0"/>
              <a:t>click through’</a:t>
            </a:r>
          </a:p>
          <a:p>
            <a:r>
              <a:rPr lang="en-AU" dirty="0"/>
              <a:t>‘</a:t>
            </a:r>
            <a:r>
              <a:rPr lang="en-AU" b="1" dirty="0"/>
              <a:t>Approved Conversions</a:t>
            </a:r>
            <a:r>
              <a:rPr lang="en-AU" dirty="0"/>
              <a:t>’ (sales) can be tracked using a ‘Facebook pixel code that is added to the retailers website</a:t>
            </a:r>
          </a:p>
          <a:p>
            <a:r>
              <a:rPr lang="en-US" b="0" i="0" dirty="0">
                <a:solidFill>
                  <a:srgbClr val="1D1C1D"/>
                </a:solidFill>
                <a:effectLst/>
              </a:rPr>
              <a:t>Facebook determines </a:t>
            </a:r>
            <a:r>
              <a:rPr lang="en-US" dirty="0">
                <a:solidFill>
                  <a:srgbClr val="1D1C1D"/>
                </a:solidFill>
              </a:rPr>
              <a:t>use</a:t>
            </a:r>
            <a:r>
              <a:rPr lang="en-US" b="0" i="0" dirty="0">
                <a:solidFill>
                  <a:srgbClr val="1D1C1D"/>
                </a:solidFill>
                <a:effectLst/>
              </a:rPr>
              <a:t>r interests based on their previous activity and pages in which they have already followed</a:t>
            </a:r>
          </a:p>
          <a:p>
            <a:r>
              <a:rPr lang="en-AU" b="1" dirty="0"/>
              <a:t>The business should optimise the value of the Facebook advertising budget by choosing a target audience that is more likely to purchase their product </a:t>
            </a:r>
          </a:p>
        </p:txBody>
      </p:sp>
      <p:sp>
        <p:nvSpPr>
          <p:cNvPr id="2" name="Slide Number Placeholder 1">
            <a:extLst>
              <a:ext uri="{FF2B5EF4-FFF2-40B4-BE49-F238E27FC236}">
                <a16:creationId xmlns:a16="http://schemas.microsoft.com/office/drawing/2014/main" id="{2F56F9C4-7852-4E14-94AC-D01A1C890F0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205D5-6E35-46C9-8822-5F3E496C3BD0}"/>
              </a:ext>
            </a:extLst>
          </p:cNvPr>
          <p:cNvSpPr>
            <a:spLocks noGrp="1"/>
          </p:cNvSpPr>
          <p:nvPr>
            <p:ph type="title"/>
          </p:nvPr>
        </p:nvSpPr>
        <p:spPr/>
        <p:txBody>
          <a:bodyPr/>
          <a:lstStyle/>
          <a:p>
            <a:r>
              <a:rPr lang="en-GB" dirty="0">
                <a:latin typeface="+mn-lt"/>
              </a:rPr>
              <a:t>Stakeholder and Business Question</a:t>
            </a:r>
            <a:endParaRPr lang="en-AU" dirty="0">
              <a:latin typeface="+mn-lt"/>
            </a:endParaRPr>
          </a:p>
        </p:txBody>
      </p:sp>
      <p:sp>
        <p:nvSpPr>
          <p:cNvPr id="3" name="Content Placeholder 2">
            <a:extLst>
              <a:ext uri="{FF2B5EF4-FFF2-40B4-BE49-F238E27FC236}">
                <a16:creationId xmlns:a16="http://schemas.microsoft.com/office/drawing/2014/main" id="{53B42005-7680-444A-90B0-4316ED2F40E7}"/>
              </a:ext>
            </a:extLst>
          </p:cNvPr>
          <p:cNvSpPr>
            <a:spLocks noGrp="1"/>
          </p:cNvSpPr>
          <p:nvPr>
            <p:ph idx="1"/>
          </p:nvPr>
        </p:nvSpPr>
        <p:spPr>
          <a:xfrm>
            <a:off x="1154954" y="2603500"/>
            <a:ext cx="7653955" cy="3416300"/>
          </a:xfrm>
        </p:spPr>
        <p:txBody>
          <a:bodyPr>
            <a:normAutofit/>
          </a:bodyPr>
          <a:lstStyle/>
          <a:p>
            <a:r>
              <a:rPr lang="en-GB" dirty="0"/>
              <a:t>Stakeholder</a:t>
            </a:r>
          </a:p>
          <a:p>
            <a:pPr lvl="1"/>
            <a:r>
              <a:rPr lang="en-GB" dirty="0">
                <a:solidFill>
                  <a:srgbClr val="1D1C1D"/>
                </a:solidFill>
              </a:rPr>
              <a:t>Awesome Maps (Small Online Retailer)</a:t>
            </a:r>
          </a:p>
          <a:p>
            <a:pPr lvl="1"/>
            <a:r>
              <a:rPr lang="en-GB" dirty="0">
                <a:solidFill>
                  <a:srgbClr val="1D1C1D"/>
                </a:solidFill>
              </a:rPr>
              <a:t>Michaela – Manager for Paid Marketing</a:t>
            </a:r>
            <a:endParaRPr lang="en-GB" b="0" i="0" dirty="0">
              <a:solidFill>
                <a:srgbClr val="1D1C1D"/>
              </a:solidFill>
              <a:effectLst/>
            </a:endParaRPr>
          </a:p>
          <a:p>
            <a:pPr lvl="1"/>
            <a:r>
              <a:rPr lang="en-GB" b="0" i="0" dirty="0">
                <a:solidFill>
                  <a:srgbClr val="1D1C1D"/>
                </a:solidFill>
                <a:effectLst/>
              </a:rPr>
              <a:t>Sell custom maps for niche demographics</a:t>
            </a:r>
          </a:p>
          <a:p>
            <a:pPr lvl="1"/>
            <a:r>
              <a:rPr lang="en-GB" b="0" i="0" dirty="0">
                <a:solidFill>
                  <a:srgbClr val="1D1C1D"/>
                </a:solidFill>
                <a:effectLst/>
              </a:rPr>
              <a:t>www.awesome-maps.com</a:t>
            </a:r>
          </a:p>
          <a:p>
            <a:r>
              <a:rPr lang="en-GB" dirty="0">
                <a:solidFill>
                  <a:srgbClr val="1D1C1D"/>
                </a:solidFill>
              </a:rPr>
              <a:t>Business Question</a:t>
            </a:r>
          </a:p>
          <a:p>
            <a:pPr lvl="1"/>
            <a:r>
              <a:rPr lang="en-GB" b="0" i="0" dirty="0">
                <a:solidFill>
                  <a:srgbClr val="1D1C1D"/>
                </a:solidFill>
                <a:effectLst/>
              </a:rPr>
              <a:t>Which customer segments should </a:t>
            </a:r>
            <a:r>
              <a:rPr lang="en-GB" dirty="0">
                <a:solidFill>
                  <a:srgbClr val="1D1C1D"/>
                </a:solidFill>
              </a:rPr>
              <a:t>Awesome Maps </a:t>
            </a:r>
            <a:r>
              <a:rPr lang="en-GB" b="0" i="0" dirty="0">
                <a:solidFill>
                  <a:srgbClr val="1D1C1D"/>
                </a:solidFill>
                <a:effectLst/>
              </a:rPr>
              <a:t>targets in their digital marketing campaign, and what is the expected improvement in their sales?</a:t>
            </a:r>
            <a:endParaRPr lang="en-GB" dirty="0"/>
          </a:p>
          <a:p>
            <a:pPr marL="457200" lvl="1" indent="0">
              <a:buNone/>
            </a:pPr>
            <a:endParaRPr lang="en-AU" dirty="0"/>
          </a:p>
        </p:txBody>
      </p:sp>
      <p:sp>
        <p:nvSpPr>
          <p:cNvPr id="4" name="Slide Number Placeholder 3">
            <a:extLst>
              <a:ext uri="{FF2B5EF4-FFF2-40B4-BE49-F238E27FC236}">
                <a16:creationId xmlns:a16="http://schemas.microsoft.com/office/drawing/2014/main" id="{7427AEA9-662E-4CCD-9C4A-BFF9A04B778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pic>
        <p:nvPicPr>
          <p:cNvPr id="10" name="Picture 9">
            <a:extLst>
              <a:ext uri="{FF2B5EF4-FFF2-40B4-BE49-F238E27FC236}">
                <a16:creationId xmlns:a16="http://schemas.microsoft.com/office/drawing/2014/main" id="{E6BFC2AA-41F6-46BE-AF50-8B78C39D4C57}"/>
              </a:ext>
            </a:extLst>
          </p:cNvPr>
          <p:cNvPicPr>
            <a:picLocks noChangeAspect="1"/>
          </p:cNvPicPr>
          <p:nvPr/>
        </p:nvPicPr>
        <p:blipFill>
          <a:blip r:embed="rId2"/>
          <a:stretch>
            <a:fillRect/>
          </a:stretch>
        </p:blipFill>
        <p:spPr>
          <a:xfrm>
            <a:off x="6742685" y="2357672"/>
            <a:ext cx="3315267" cy="1520908"/>
          </a:xfrm>
          <a:prstGeom prst="rect">
            <a:avLst/>
          </a:prstGeom>
        </p:spPr>
      </p:pic>
      <p:pic>
        <p:nvPicPr>
          <p:cNvPr id="12" name="Picture 11">
            <a:extLst>
              <a:ext uri="{FF2B5EF4-FFF2-40B4-BE49-F238E27FC236}">
                <a16:creationId xmlns:a16="http://schemas.microsoft.com/office/drawing/2014/main" id="{506CDDEE-9723-4576-860D-6C04D02D277D}"/>
              </a:ext>
            </a:extLst>
          </p:cNvPr>
          <p:cNvPicPr>
            <a:picLocks noChangeAspect="1"/>
          </p:cNvPicPr>
          <p:nvPr/>
        </p:nvPicPr>
        <p:blipFill>
          <a:blip r:embed="rId3"/>
          <a:stretch>
            <a:fillRect/>
          </a:stretch>
        </p:blipFill>
        <p:spPr>
          <a:xfrm>
            <a:off x="9257924" y="3918337"/>
            <a:ext cx="2864574" cy="1483559"/>
          </a:xfrm>
          <a:prstGeom prst="rect">
            <a:avLst/>
          </a:prstGeom>
        </p:spPr>
      </p:pic>
    </p:spTree>
    <p:extLst>
      <p:ext uri="{BB962C8B-B14F-4D97-AF65-F5344CB8AC3E}">
        <p14:creationId xmlns:p14="http://schemas.microsoft.com/office/powerpoint/2010/main" val="39866313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B1846-4448-4FE5-B0A7-537F29DACA4D}"/>
              </a:ext>
            </a:extLst>
          </p:cNvPr>
          <p:cNvSpPr>
            <a:spLocks noGrp="1"/>
          </p:cNvSpPr>
          <p:nvPr>
            <p:ph type="title"/>
          </p:nvPr>
        </p:nvSpPr>
        <p:spPr/>
        <p:txBody>
          <a:bodyPr>
            <a:normAutofit fontScale="90000"/>
          </a:bodyPr>
          <a:lstStyle/>
          <a:p>
            <a:br>
              <a:rPr lang="en-US" dirty="0"/>
            </a:br>
            <a:r>
              <a:rPr lang="en-AU" dirty="0"/>
              <a:t>Dataset – Kaggle Sales Conversion Optimisation </a:t>
            </a:r>
          </a:p>
        </p:txBody>
      </p:sp>
      <p:sp>
        <p:nvSpPr>
          <p:cNvPr id="8" name="Content Placeholder 7">
            <a:extLst>
              <a:ext uri="{FF2B5EF4-FFF2-40B4-BE49-F238E27FC236}">
                <a16:creationId xmlns:a16="http://schemas.microsoft.com/office/drawing/2014/main" id="{71795E36-AD68-405A-993B-671DD20B3413}"/>
              </a:ext>
            </a:extLst>
          </p:cNvPr>
          <p:cNvSpPr>
            <a:spLocks noGrp="1"/>
          </p:cNvSpPr>
          <p:nvPr>
            <p:ph sz="half" idx="1"/>
          </p:nvPr>
        </p:nvSpPr>
        <p:spPr/>
        <p:txBody>
          <a:bodyPr>
            <a:normAutofit lnSpcReduction="10000"/>
          </a:bodyPr>
          <a:lstStyle/>
          <a:p>
            <a:r>
              <a:rPr lang="en-US" dirty="0"/>
              <a:t>Advertising ID</a:t>
            </a:r>
          </a:p>
          <a:p>
            <a:r>
              <a:rPr lang="en-US" dirty="0"/>
              <a:t>Campaign ID</a:t>
            </a:r>
          </a:p>
          <a:p>
            <a:r>
              <a:rPr lang="en-US" dirty="0"/>
              <a:t>Age of User</a:t>
            </a:r>
          </a:p>
          <a:p>
            <a:r>
              <a:rPr lang="en-US" dirty="0"/>
              <a:t>Gender </a:t>
            </a:r>
          </a:p>
          <a:p>
            <a:r>
              <a:rPr lang="en-US" dirty="0"/>
              <a:t>Interest of User</a:t>
            </a:r>
          </a:p>
          <a:p>
            <a:r>
              <a:rPr lang="en-US" dirty="0"/>
              <a:t>Impressions (Views)</a:t>
            </a:r>
          </a:p>
          <a:p>
            <a:r>
              <a:rPr lang="en-US" dirty="0"/>
              <a:t>Clicks</a:t>
            </a:r>
          </a:p>
          <a:p>
            <a:r>
              <a:rPr lang="en-US" dirty="0"/>
              <a:t>Cost/Ad</a:t>
            </a:r>
          </a:p>
          <a:p>
            <a:r>
              <a:rPr lang="en-US" dirty="0"/>
              <a:t>Approved Conversion (Sales)</a:t>
            </a:r>
          </a:p>
          <a:p>
            <a:endParaRPr lang="en-US" dirty="0"/>
          </a:p>
          <a:p>
            <a:endParaRPr lang="en-AU" dirty="0"/>
          </a:p>
        </p:txBody>
      </p:sp>
      <p:pic>
        <p:nvPicPr>
          <p:cNvPr id="12" name="Content Placeholder 11">
            <a:extLst>
              <a:ext uri="{FF2B5EF4-FFF2-40B4-BE49-F238E27FC236}">
                <a16:creationId xmlns:a16="http://schemas.microsoft.com/office/drawing/2014/main" id="{89B58665-3160-4016-9B0C-E78C07F78ADC}"/>
              </a:ext>
            </a:extLst>
          </p:cNvPr>
          <p:cNvPicPr>
            <a:picLocks noGrp="1" noChangeAspect="1"/>
          </p:cNvPicPr>
          <p:nvPr>
            <p:ph sz="half" idx="2"/>
          </p:nvPr>
        </p:nvPicPr>
        <p:blipFill>
          <a:blip r:embed="rId2"/>
          <a:stretch>
            <a:fillRect/>
          </a:stretch>
        </p:blipFill>
        <p:spPr>
          <a:xfrm>
            <a:off x="6048374" y="3323043"/>
            <a:ext cx="5305426" cy="1325563"/>
          </a:xfrm>
        </p:spPr>
      </p:pic>
      <p:sp>
        <p:nvSpPr>
          <p:cNvPr id="4" name="Slide Number Placeholder 3">
            <a:extLst>
              <a:ext uri="{FF2B5EF4-FFF2-40B4-BE49-F238E27FC236}">
                <a16:creationId xmlns:a16="http://schemas.microsoft.com/office/drawing/2014/main" id="{422DBF7C-4AA1-4D81-B4A5-F4DCB65D0FB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spTree>
    <p:extLst>
      <p:ext uri="{BB962C8B-B14F-4D97-AF65-F5344CB8AC3E}">
        <p14:creationId xmlns:p14="http://schemas.microsoft.com/office/powerpoint/2010/main" val="3800101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accent1"/>
              </a:buClr>
              <a:buSzPts val="3600"/>
              <a:buFont typeface="Trebuchet MS"/>
              <a:buNone/>
            </a:pPr>
            <a:r>
              <a:rPr lang="en-US" dirty="0"/>
              <a:t>EDA – Age and Gender</a:t>
            </a:r>
            <a:endParaRPr dirty="0"/>
          </a:p>
        </p:txBody>
      </p:sp>
      <p:sp>
        <p:nvSpPr>
          <p:cNvPr id="7" name="Content Placeholder 6">
            <a:extLst>
              <a:ext uri="{FF2B5EF4-FFF2-40B4-BE49-F238E27FC236}">
                <a16:creationId xmlns:a16="http://schemas.microsoft.com/office/drawing/2014/main" id="{31A43C5E-DFB3-4CF4-960D-792A6E827A86}"/>
              </a:ext>
            </a:extLst>
          </p:cNvPr>
          <p:cNvSpPr>
            <a:spLocks noGrp="1"/>
          </p:cNvSpPr>
          <p:nvPr>
            <p:ph sz="half" idx="1"/>
          </p:nvPr>
        </p:nvSpPr>
        <p:spPr/>
        <p:txBody>
          <a:bodyPr/>
          <a:lstStyle/>
          <a:p>
            <a:r>
              <a:rPr lang="en-US" dirty="0"/>
              <a:t>Equal mix of male and female views</a:t>
            </a:r>
          </a:p>
          <a:p>
            <a:r>
              <a:rPr lang="en-US" dirty="0"/>
              <a:t>Most views skewed towards 30-34 year old's </a:t>
            </a:r>
          </a:p>
        </p:txBody>
      </p:sp>
      <p:pic>
        <p:nvPicPr>
          <p:cNvPr id="12" name="Picture 2">
            <a:extLst>
              <a:ext uri="{FF2B5EF4-FFF2-40B4-BE49-F238E27FC236}">
                <a16:creationId xmlns:a16="http://schemas.microsoft.com/office/drawing/2014/main" id="{B8BD005B-ACC5-4314-838C-CF2028CCF742}"/>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457595" y="2462365"/>
            <a:ext cx="4733143" cy="4004378"/>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3091E2E3-B83E-4CBB-8382-D7350C67AAB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accent1"/>
              </a:buClr>
              <a:buSzPts val="3600"/>
              <a:buFont typeface="Trebuchet MS"/>
              <a:buNone/>
            </a:pPr>
            <a:r>
              <a:rPr lang="en-US" dirty="0"/>
              <a:t>EDA– Interests</a:t>
            </a:r>
            <a:endParaRPr dirty="0"/>
          </a:p>
        </p:txBody>
      </p:sp>
      <p:sp>
        <p:nvSpPr>
          <p:cNvPr id="3" name="Content Placeholder 2">
            <a:extLst>
              <a:ext uri="{FF2B5EF4-FFF2-40B4-BE49-F238E27FC236}">
                <a16:creationId xmlns:a16="http://schemas.microsoft.com/office/drawing/2014/main" id="{A8743E61-ED01-44BE-8B00-573CA41B0446}"/>
              </a:ext>
            </a:extLst>
          </p:cNvPr>
          <p:cNvSpPr>
            <a:spLocks noGrp="1"/>
          </p:cNvSpPr>
          <p:nvPr>
            <p:ph sz="half" idx="1"/>
          </p:nvPr>
        </p:nvSpPr>
        <p:spPr/>
        <p:txBody>
          <a:bodyPr/>
          <a:lstStyle/>
          <a:p>
            <a:r>
              <a:rPr lang="en-US" dirty="0"/>
              <a:t>Interest of user</a:t>
            </a:r>
          </a:p>
          <a:p>
            <a:endParaRPr lang="en-US" dirty="0"/>
          </a:p>
          <a:p>
            <a:endParaRPr lang="en-AU" dirty="0"/>
          </a:p>
        </p:txBody>
      </p:sp>
      <p:pic>
        <p:nvPicPr>
          <p:cNvPr id="1028" name="Picture 4">
            <a:extLst>
              <a:ext uri="{FF2B5EF4-FFF2-40B4-BE49-F238E27FC236}">
                <a16:creationId xmlns:a16="http://schemas.microsoft.com/office/drawing/2014/main" id="{F175C008-C325-47A8-B142-78B708660F98}"/>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639598" y="2603499"/>
            <a:ext cx="4643653" cy="3958771"/>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3091E2E3-B83E-4CBB-8382-D7350C67AAB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pic>
        <p:nvPicPr>
          <p:cNvPr id="8" name="Picture 7">
            <a:extLst>
              <a:ext uri="{FF2B5EF4-FFF2-40B4-BE49-F238E27FC236}">
                <a16:creationId xmlns:a16="http://schemas.microsoft.com/office/drawing/2014/main" id="{D64496ED-5CA3-4A6C-9D58-DF5F4B0A80B8}"/>
              </a:ext>
            </a:extLst>
          </p:cNvPr>
          <p:cNvPicPr>
            <a:picLocks noChangeAspect="1"/>
          </p:cNvPicPr>
          <p:nvPr/>
        </p:nvPicPr>
        <p:blipFill>
          <a:blip r:embed="rId4"/>
          <a:stretch>
            <a:fillRect/>
          </a:stretch>
        </p:blipFill>
        <p:spPr>
          <a:xfrm>
            <a:off x="1013008" y="3055573"/>
            <a:ext cx="4189417" cy="3122778"/>
          </a:xfrm>
          <a:prstGeom prst="rect">
            <a:avLst/>
          </a:prstGeom>
        </p:spPr>
      </p:pic>
    </p:spTree>
    <p:extLst>
      <p:ext uri="{BB962C8B-B14F-4D97-AF65-F5344CB8AC3E}">
        <p14:creationId xmlns:p14="http://schemas.microsoft.com/office/powerpoint/2010/main" val="2456038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A867B-C6E1-4E8D-9814-FDC2170556DB}"/>
              </a:ext>
            </a:extLst>
          </p:cNvPr>
          <p:cNvSpPr>
            <a:spLocks noGrp="1"/>
          </p:cNvSpPr>
          <p:nvPr>
            <p:ph type="title"/>
          </p:nvPr>
        </p:nvSpPr>
        <p:spPr/>
        <p:txBody>
          <a:bodyPr/>
          <a:lstStyle/>
          <a:p>
            <a:r>
              <a:rPr lang="en-US" dirty="0"/>
              <a:t>Marketing Strategy</a:t>
            </a:r>
            <a:endParaRPr lang="en-AU" dirty="0"/>
          </a:p>
        </p:txBody>
      </p:sp>
      <p:sp>
        <p:nvSpPr>
          <p:cNvPr id="6" name="Content Placeholder 5">
            <a:extLst>
              <a:ext uri="{FF2B5EF4-FFF2-40B4-BE49-F238E27FC236}">
                <a16:creationId xmlns:a16="http://schemas.microsoft.com/office/drawing/2014/main" id="{006BAB8A-B96C-4164-82A8-80526F595B91}"/>
              </a:ext>
            </a:extLst>
          </p:cNvPr>
          <p:cNvSpPr>
            <a:spLocks noGrp="1"/>
          </p:cNvSpPr>
          <p:nvPr>
            <p:ph idx="1"/>
          </p:nvPr>
        </p:nvSpPr>
        <p:spPr/>
        <p:txBody>
          <a:bodyPr/>
          <a:lstStyle/>
          <a:p>
            <a:pPr marL="514350" indent="-514350">
              <a:buFont typeface="+mj-lt"/>
              <a:buAutoNum type="arabicPeriod"/>
            </a:pPr>
            <a:r>
              <a:rPr lang="en-US" dirty="0"/>
              <a:t>Use clustering to define customer segments based on key features</a:t>
            </a:r>
          </a:p>
          <a:p>
            <a:pPr marL="514350" indent="-514350">
              <a:buFont typeface="+mj-lt"/>
              <a:buAutoNum type="arabicPeriod"/>
            </a:pPr>
            <a:r>
              <a:rPr lang="en-US" dirty="0"/>
              <a:t>Evaluate which customer segments provide the most ROI value</a:t>
            </a:r>
          </a:p>
          <a:p>
            <a:pPr marL="457200" lvl="1" indent="0">
              <a:buNone/>
            </a:pPr>
            <a:r>
              <a:rPr lang="en-US" i="1" dirty="0"/>
              <a:t>		</a:t>
            </a:r>
          </a:p>
          <a:p>
            <a:pPr marL="457200" lvl="1" indent="0">
              <a:buNone/>
            </a:pPr>
            <a:r>
              <a:rPr lang="en-US" i="1" dirty="0"/>
              <a:t>	Cost per Conversion = Total Cost of Advertising/ Approved Conversions</a:t>
            </a:r>
          </a:p>
          <a:p>
            <a:pPr marL="514350" indent="-514350">
              <a:buFont typeface="+mj-lt"/>
              <a:buAutoNum type="arabicPeriod"/>
            </a:pPr>
            <a:endParaRPr lang="en-US" dirty="0"/>
          </a:p>
          <a:p>
            <a:pPr marL="514350" indent="-514350">
              <a:buFont typeface="+mj-lt"/>
              <a:buAutoNum type="arabicPeriod"/>
            </a:pPr>
            <a:r>
              <a:rPr lang="en-US" dirty="0"/>
              <a:t>Apply the advertising budget to target only high value customer segments</a:t>
            </a:r>
          </a:p>
          <a:p>
            <a:pPr marL="514350" indent="-514350">
              <a:buFont typeface="+mj-lt"/>
              <a:buAutoNum type="arabicPeriod"/>
            </a:pPr>
            <a:r>
              <a:rPr lang="en-US" dirty="0"/>
              <a:t>Calculate the % increase in sales</a:t>
            </a:r>
            <a:endParaRPr lang="en-AU" dirty="0"/>
          </a:p>
        </p:txBody>
      </p:sp>
      <p:sp>
        <p:nvSpPr>
          <p:cNvPr id="5" name="Slide Number Placeholder 4">
            <a:extLst>
              <a:ext uri="{FF2B5EF4-FFF2-40B4-BE49-F238E27FC236}">
                <a16:creationId xmlns:a16="http://schemas.microsoft.com/office/drawing/2014/main" id="{F803935E-612A-4E6B-8302-77D039D6C43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Tree>
    <p:extLst>
      <p:ext uri="{BB962C8B-B14F-4D97-AF65-F5344CB8AC3E}">
        <p14:creationId xmlns:p14="http://schemas.microsoft.com/office/powerpoint/2010/main" val="2770531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3759D-D3CB-4AEE-91C0-2FB503195CF0}"/>
              </a:ext>
            </a:extLst>
          </p:cNvPr>
          <p:cNvSpPr>
            <a:spLocks noGrp="1"/>
          </p:cNvSpPr>
          <p:nvPr>
            <p:ph type="title"/>
          </p:nvPr>
        </p:nvSpPr>
        <p:spPr/>
        <p:txBody>
          <a:bodyPr/>
          <a:lstStyle/>
          <a:p>
            <a:r>
              <a:rPr lang="en-GB" dirty="0"/>
              <a:t>K Means Clustering</a:t>
            </a:r>
            <a:endParaRPr lang="en-AU" dirty="0"/>
          </a:p>
        </p:txBody>
      </p:sp>
      <p:sp>
        <p:nvSpPr>
          <p:cNvPr id="3" name="Content Placeholder 2">
            <a:extLst>
              <a:ext uri="{FF2B5EF4-FFF2-40B4-BE49-F238E27FC236}">
                <a16:creationId xmlns:a16="http://schemas.microsoft.com/office/drawing/2014/main" id="{FCFC3ADB-3A2A-4B66-9CBC-7840FC769A0E}"/>
              </a:ext>
            </a:extLst>
          </p:cNvPr>
          <p:cNvSpPr>
            <a:spLocks noGrp="1"/>
          </p:cNvSpPr>
          <p:nvPr>
            <p:ph sz="half" idx="1"/>
          </p:nvPr>
        </p:nvSpPr>
        <p:spPr/>
        <p:txBody>
          <a:bodyPr/>
          <a:lstStyle/>
          <a:p>
            <a:r>
              <a:rPr lang="en-GB" dirty="0"/>
              <a:t>Chosen Features</a:t>
            </a:r>
          </a:p>
          <a:p>
            <a:pPr lvl="1"/>
            <a:r>
              <a:rPr lang="en-GB" dirty="0"/>
              <a:t>Age</a:t>
            </a:r>
          </a:p>
          <a:p>
            <a:pPr lvl="1"/>
            <a:r>
              <a:rPr lang="en-GB" dirty="0"/>
              <a:t>Gender</a:t>
            </a:r>
          </a:p>
          <a:p>
            <a:pPr lvl="1"/>
            <a:r>
              <a:rPr lang="en-GB" dirty="0"/>
              <a:t>Interests (convert to dummy variables)</a:t>
            </a:r>
          </a:p>
          <a:p>
            <a:pPr lvl="1"/>
            <a:r>
              <a:rPr lang="en-GB" dirty="0"/>
              <a:t>Choose K = 8</a:t>
            </a:r>
          </a:p>
          <a:p>
            <a:pPr lvl="1"/>
            <a:r>
              <a:rPr lang="en-GB" dirty="0" err="1"/>
              <a:t>Kmeans</a:t>
            </a:r>
            <a:r>
              <a:rPr lang="en-GB" dirty="0"/>
              <a:t> score = -1082</a:t>
            </a:r>
            <a:endParaRPr lang="en-AU" dirty="0"/>
          </a:p>
        </p:txBody>
      </p:sp>
      <p:sp>
        <p:nvSpPr>
          <p:cNvPr id="5" name="Slide Number Placeholder 4">
            <a:extLst>
              <a:ext uri="{FF2B5EF4-FFF2-40B4-BE49-F238E27FC236}">
                <a16:creationId xmlns:a16="http://schemas.microsoft.com/office/drawing/2014/main" id="{8B4E496E-679B-453F-B529-1722620A743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pic>
        <p:nvPicPr>
          <p:cNvPr id="2050" name="Picture 2">
            <a:extLst>
              <a:ext uri="{FF2B5EF4-FFF2-40B4-BE49-F238E27FC236}">
                <a16:creationId xmlns:a16="http://schemas.microsoft.com/office/drawing/2014/main" id="{277B31D1-3879-465C-80F0-92F97C92C445}"/>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822507" y="2645539"/>
            <a:ext cx="6005566" cy="3153234"/>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a:extLst>
              <a:ext uri="{FF2B5EF4-FFF2-40B4-BE49-F238E27FC236}">
                <a16:creationId xmlns:a16="http://schemas.microsoft.com/office/drawing/2014/main" id="{C033FEEB-B5E4-42CA-B9C1-F63B4CA48341}"/>
              </a:ext>
            </a:extLst>
          </p:cNvPr>
          <p:cNvSpPr/>
          <p:nvPr/>
        </p:nvSpPr>
        <p:spPr>
          <a:xfrm>
            <a:off x="8212561" y="5054758"/>
            <a:ext cx="255578" cy="2044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9656565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TM02900722[[fn=Ion Boardroom]]</Template>
  <TotalTime>1506</TotalTime>
  <Words>747</Words>
  <Application>Microsoft Office PowerPoint</Application>
  <PresentationFormat>Widescreen</PresentationFormat>
  <Paragraphs>146</Paragraphs>
  <Slides>17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Wingdings 3</vt:lpstr>
      <vt:lpstr>Slack-Lato</vt:lpstr>
      <vt:lpstr>Century Gothic</vt:lpstr>
      <vt:lpstr>Calibri</vt:lpstr>
      <vt:lpstr>Trebuchet MS</vt:lpstr>
      <vt:lpstr>Ion Boardroom</vt:lpstr>
      <vt:lpstr>Project 3</vt:lpstr>
      <vt:lpstr>Executive Summary</vt:lpstr>
      <vt:lpstr>Background - Facebook Advertising </vt:lpstr>
      <vt:lpstr>Stakeholder and Business Question</vt:lpstr>
      <vt:lpstr> Dataset – Kaggle Sales Conversion Optimisation </vt:lpstr>
      <vt:lpstr>EDA – Age and Gender</vt:lpstr>
      <vt:lpstr>EDA– Interests</vt:lpstr>
      <vt:lpstr>Marketing Strategy</vt:lpstr>
      <vt:lpstr>K Means Clustering</vt:lpstr>
      <vt:lpstr>Customer Segments</vt:lpstr>
      <vt:lpstr>Customer Segments</vt:lpstr>
      <vt:lpstr>Targeting Customer Segments</vt:lpstr>
      <vt:lpstr>Cost/Conversion</vt:lpstr>
      <vt:lpstr>Return on Investment</vt:lpstr>
      <vt:lpstr>Conclusions and Future Actions</vt:lpstr>
      <vt:lpstr>SN Marketing Sales Model</vt:lpstr>
      <vt:lpstr>Business Environment – King Kong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2</dc:title>
  <dc:creator>Shane Carmichael</dc:creator>
  <cp:lastModifiedBy>Shane Carmichael</cp:lastModifiedBy>
  <cp:revision>112</cp:revision>
  <dcterms:created xsi:type="dcterms:W3CDTF">2021-05-05T23:50:33Z</dcterms:created>
  <dcterms:modified xsi:type="dcterms:W3CDTF">2021-06-18T22:58:43Z</dcterms:modified>
</cp:coreProperties>
</file>